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301" r:id="rId9"/>
    <p:sldId id="266" r:id="rId10"/>
    <p:sldId id="263" r:id="rId11"/>
    <p:sldId id="302" r:id="rId12"/>
    <p:sldId id="264" r:id="rId13"/>
    <p:sldId id="265" r:id="rId14"/>
    <p:sldId id="267" r:id="rId15"/>
    <p:sldId id="268" r:id="rId16"/>
    <p:sldId id="269" r:id="rId17"/>
    <p:sldId id="270" r:id="rId18"/>
    <p:sldId id="271" r:id="rId19"/>
    <p:sldId id="272" r:id="rId20"/>
    <p:sldId id="273" r:id="rId21"/>
    <p:sldId id="274" r:id="rId22"/>
    <p:sldId id="275" r:id="rId23"/>
    <p:sldId id="276" r:id="rId24"/>
    <p:sldId id="300" r:id="rId25"/>
    <p:sldId id="277" r:id="rId26"/>
    <p:sldId id="278" r:id="rId27"/>
    <p:sldId id="279" r:id="rId28"/>
    <p:sldId id="280" r:id="rId29"/>
    <p:sldId id="281" r:id="rId30"/>
    <p:sldId id="282" r:id="rId31"/>
    <p:sldId id="283" r:id="rId32"/>
    <p:sldId id="284" r:id="rId33"/>
    <p:sldId id="285" r:id="rId34"/>
    <p:sldId id="286" r:id="rId35"/>
    <p:sldId id="287" r:id="rId36"/>
    <p:sldId id="290" r:id="rId37"/>
    <p:sldId id="288" r:id="rId38"/>
    <p:sldId id="289" r:id="rId39"/>
    <p:sldId id="291" r:id="rId40"/>
    <p:sldId id="292" r:id="rId41"/>
    <p:sldId id="293" r:id="rId42"/>
    <p:sldId id="294" r:id="rId43"/>
    <p:sldId id="295" r:id="rId44"/>
    <p:sldId id="297" r:id="rId45"/>
    <p:sldId id="298" r:id="rId46"/>
    <p:sldId id="299" r:id="rId47"/>
    <p:sldId id="296" r:id="rId48"/>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00FF00"/>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0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7F49D355-16BD-4E45-BD9A-5EA878CF7CBD}" type="datetimeFigureOut">
              <a:rPr lang="it-IT" smtClean="0"/>
              <a:t>14/03/2012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7F49D355-16BD-4E45-BD9A-5EA878CF7CBD}" type="datetimeFigureOut">
              <a:rPr lang="it-IT" smtClean="0"/>
              <a:t>14/03/2012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7F49D355-16BD-4E45-BD9A-5EA878CF7CBD}" type="datetimeFigureOut">
              <a:rPr lang="it-IT" smtClean="0"/>
              <a:t>14/03/2012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7F49D355-16BD-4E45-BD9A-5EA878CF7CBD}" type="datetimeFigureOut">
              <a:rPr lang="it-IT" smtClean="0"/>
              <a:t>14/03/2012</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7F49D355-16BD-4E45-BD9A-5EA878CF7CBD}" type="datetimeFigureOut">
              <a:rPr lang="it-IT" smtClean="0"/>
              <a:t>14/03/2012</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7F49D355-16BD-4E45-BD9A-5EA878CF7CBD}" type="datetimeFigureOut">
              <a:rPr lang="it-IT" smtClean="0"/>
              <a:t>14/03/2012</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7F49D355-16BD-4E45-BD9A-5EA878CF7CBD}" type="datetimeFigureOut">
              <a:rPr lang="it-IT" smtClean="0"/>
              <a:t>14/03/2012</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7F49D355-16BD-4E45-BD9A-5EA878CF7CBD}" type="datetimeFigureOut">
              <a:rPr lang="it-IT" smtClean="0"/>
              <a:t>14/03/2012</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7F49D355-16BD-4E45-BD9A-5EA878CF7CBD}" type="datetimeFigureOut">
              <a:rPr lang="it-IT" smtClean="0"/>
              <a:t>14/03/2012</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7F49D355-16BD-4E45-BD9A-5EA878CF7CBD}" type="datetimeFigureOut">
              <a:rPr lang="it-IT" smtClean="0"/>
              <a:t>14/03/2012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7F49D355-16BD-4E45-BD9A-5EA878CF7CBD}" type="datetimeFigureOut">
              <a:rPr lang="it-IT" smtClean="0"/>
              <a:t>14/03/2012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49D355-16BD-4E45-BD9A-5EA878CF7CBD}" type="datetimeFigureOut">
              <a:rPr lang="it-IT" smtClean="0"/>
              <a:t>14/03/2012</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A41E1B-4F70-4964-A407-84C68BE8251C}" type="slidenum">
              <a:rPr lang="it-IT" smtClean="0"/>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3890863"/>
          </a:xfrm>
        </p:spPr>
        <p:txBody>
          <a:bodyPr>
            <a:noAutofit/>
          </a:bodyPr>
          <a:lstStyle/>
          <a:p>
            <a:r>
              <a:rPr lang="it-IT" sz="9600" b="1" i="1" dirty="0" smtClean="0">
                <a:solidFill>
                  <a:srgbClr val="FFFF00"/>
                </a:solidFill>
                <a:latin typeface="AR CHRISTY" pitchFamily="2" charset="0"/>
              </a:rPr>
              <a:t>ACI STORY</a:t>
            </a:r>
            <a:endParaRPr lang="it-IT" sz="9600" b="1" i="1" dirty="0">
              <a:solidFill>
                <a:srgbClr val="FFFF00"/>
              </a:solidFill>
              <a:latin typeface="AR CHRISTY" pitchFamily="2" charset="0"/>
            </a:endParaRP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7864" y="608437"/>
            <a:ext cx="2296616" cy="2296616"/>
          </a:xfrm>
          <a:prstGeom prst="rect">
            <a:avLst/>
          </a:prstGeom>
        </p:spPr>
      </p:pic>
    </p:spTree>
    <p:extLst>
      <p:ext uri="{BB962C8B-B14F-4D97-AF65-F5344CB8AC3E}">
        <p14:creationId xmlns:p14="http://schemas.microsoft.com/office/powerpoint/2010/main" val="1853530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300192" y="908720"/>
            <a:ext cx="2158008" cy="4896543"/>
          </a:xfrm>
        </p:spPr>
        <p:txBody>
          <a:bodyPr/>
          <a:lstStyle/>
          <a:p>
            <a:r>
              <a:rPr lang="it-IT" dirty="0" smtClean="0">
                <a:solidFill>
                  <a:srgbClr val="FFFF00"/>
                </a:solidFill>
                <a:latin typeface="Broadway" pitchFamily="82" charset="0"/>
              </a:rPr>
              <a:t>Mario</a:t>
            </a:r>
            <a:br>
              <a:rPr lang="it-IT" dirty="0" smtClean="0">
                <a:solidFill>
                  <a:srgbClr val="FFFF00"/>
                </a:solidFill>
                <a:latin typeface="Broadway" pitchFamily="82" charset="0"/>
              </a:rPr>
            </a:br>
            <a:r>
              <a:rPr lang="it-IT" dirty="0" smtClean="0">
                <a:solidFill>
                  <a:srgbClr val="FFFF00"/>
                </a:solidFill>
                <a:latin typeface="Broadway" pitchFamily="82" charset="0"/>
              </a:rPr>
              <a:t/>
            </a:r>
            <a:br>
              <a:rPr lang="it-IT" dirty="0" smtClean="0">
                <a:solidFill>
                  <a:srgbClr val="FFFF00"/>
                </a:solidFill>
                <a:latin typeface="Broadway" pitchFamily="82" charset="0"/>
              </a:rPr>
            </a:br>
            <a:r>
              <a:rPr lang="it-IT" dirty="0" smtClean="0">
                <a:solidFill>
                  <a:srgbClr val="FFFF00"/>
                </a:solidFill>
                <a:latin typeface="Broadway" pitchFamily="82" charset="0"/>
              </a:rPr>
              <a:t>Fani</a:t>
            </a:r>
            <a:endParaRPr lang="it-IT" dirty="0">
              <a:solidFill>
                <a:srgbClr val="FFFF00"/>
              </a:solidFill>
              <a:latin typeface="Broadway" pitchFamily="82" charset="0"/>
            </a:endParaRP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239306"/>
            <a:ext cx="5256584" cy="6307901"/>
          </a:xfrm>
          <a:prstGeom prst="rect">
            <a:avLst/>
          </a:prstGeom>
        </p:spPr>
      </p:pic>
    </p:spTree>
    <p:extLst>
      <p:ext uri="{BB962C8B-B14F-4D97-AF65-F5344CB8AC3E}">
        <p14:creationId xmlns:p14="http://schemas.microsoft.com/office/powerpoint/2010/main" val="10156593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solidFill>
                  <a:srgbClr val="FFFF00"/>
                </a:solidFill>
                <a:latin typeface="Cooper Black" pitchFamily="18" charset="0"/>
              </a:rPr>
              <a:t>Giovanni </a:t>
            </a:r>
            <a:r>
              <a:rPr lang="it-IT" dirty="0" err="1" smtClean="0">
                <a:solidFill>
                  <a:srgbClr val="FFFF00"/>
                </a:solidFill>
                <a:latin typeface="Cooper Black" pitchFamily="18" charset="0"/>
              </a:rPr>
              <a:t>Acquaderni</a:t>
            </a:r>
            <a:endParaRPr lang="it-IT" dirty="0">
              <a:solidFill>
                <a:srgbClr val="FFFF00"/>
              </a:solidFill>
              <a:latin typeface="Cooper Black" pitchFamily="18" charset="0"/>
            </a:endParaRPr>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95736" y="1412776"/>
            <a:ext cx="4752528" cy="5216377"/>
          </a:xfrm>
        </p:spPr>
      </p:pic>
    </p:spTree>
    <p:extLst>
      <p:ext uri="{BB962C8B-B14F-4D97-AF65-F5344CB8AC3E}">
        <p14:creationId xmlns:p14="http://schemas.microsoft.com/office/powerpoint/2010/main" val="1641798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1520" y="4941168"/>
            <a:ext cx="8640960" cy="1440160"/>
          </a:xfrm>
        </p:spPr>
        <p:txBody>
          <a:bodyPr>
            <a:normAutofit/>
          </a:bodyPr>
          <a:lstStyle/>
          <a:p>
            <a:r>
              <a:rPr lang="it-IT" sz="4800" dirty="0" smtClean="0">
                <a:solidFill>
                  <a:srgbClr val="FFFF00"/>
                </a:solidFill>
                <a:latin typeface="Harlow Solid Italic" pitchFamily="82" charset="0"/>
              </a:rPr>
              <a:t>Società della Gioventù Cattolica</a:t>
            </a:r>
            <a:endParaRPr lang="it-IT" sz="4800" dirty="0">
              <a:solidFill>
                <a:srgbClr val="FFFF00"/>
              </a:solidFill>
              <a:latin typeface="Harlow Solid Italic" pitchFamily="82" charset="0"/>
            </a:endParaRPr>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03648" y="548680"/>
            <a:ext cx="6188340" cy="4085738"/>
          </a:xfrm>
        </p:spPr>
      </p:pic>
    </p:spTree>
    <p:extLst>
      <p:ext uri="{BB962C8B-B14F-4D97-AF65-F5344CB8AC3E}">
        <p14:creationId xmlns:p14="http://schemas.microsoft.com/office/powerpoint/2010/main" val="2799644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solidFill>
                  <a:srgbClr val="FFC000"/>
                </a:solidFill>
                <a:latin typeface="Segoe Script" pitchFamily="34" charset="0"/>
              </a:rPr>
              <a:t>P</a:t>
            </a:r>
            <a:r>
              <a:rPr lang="it-IT" dirty="0" smtClean="0">
                <a:solidFill>
                  <a:srgbClr val="FFFF00"/>
                </a:solidFill>
                <a:latin typeface="Segoe Script" pitchFamily="34" charset="0"/>
              </a:rPr>
              <a:t>reghiera - </a:t>
            </a:r>
            <a:r>
              <a:rPr lang="it-IT" b="1" dirty="0" smtClean="0">
                <a:solidFill>
                  <a:srgbClr val="FFC000"/>
                </a:solidFill>
                <a:latin typeface="Segoe Script" pitchFamily="34" charset="0"/>
              </a:rPr>
              <a:t>A</a:t>
            </a:r>
            <a:r>
              <a:rPr lang="it-IT" dirty="0" smtClean="0">
                <a:solidFill>
                  <a:srgbClr val="FFFF00"/>
                </a:solidFill>
                <a:latin typeface="Segoe Script" pitchFamily="34" charset="0"/>
              </a:rPr>
              <a:t>zione </a:t>
            </a:r>
            <a:r>
              <a:rPr lang="it-IT" b="1" dirty="0" smtClean="0">
                <a:solidFill>
                  <a:srgbClr val="FFC000"/>
                </a:solidFill>
                <a:latin typeface="Segoe Script" pitchFamily="34" charset="0"/>
              </a:rPr>
              <a:t>S</a:t>
            </a:r>
            <a:r>
              <a:rPr lang="it-IT" dirty="0" smtClean="0">
                <a:solidFill>
                  <a:srgbClr val="FFFF00"/>
                </a:solidFill>
                <a:latin typeface="Segoe Script" pitchFamily="34" charset="0"/>
              </a:rPr>
              <a:t>acrificio - </a:t>
            </a:r>
            <a:r>
              <a:rPr lang="it-IT" b="1" dirty="0" smtClean="0">
                <a:solidFill>
                  <a:srgbClr val="FFC000"/>
                </a:solidFill>
                <a:latin typeface="Segoe Script" pitchFamily="34" charset="0"/>
              </a:rPr>
              <a:t>S</a:t>
            </a:r>
            <a:r>
              <a:rPr lang="it-IT" dirty="0" smtClean="0">
                <a:solidFill>
                  <a:srgbClr val="FFFF00"/>
                </a:solidFill>
                <a:latin typeface="Segoe Script" pitchFamily="34" charset="0"/>
              </a:rPr>
              <a:t>tudio</a:t>
            </a:r>
            <a:endParaRPr lang="it-IT" dirty="0">
              <a:solidFill>
                <a:srgbClr val="FFFF00"/>
              </a:solidFill>
              <a:latin typeface="Segoe Script" pitchFamily="34" charset="0"/>
            </a:endParaRPr>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95737" y="1486918"/>
            <a:ext cx="4894410" cy="4894410"/>
          </a:xfrm>
        </p:spPr>
      </p:pic>
    </p:spTree>
    <p:extLst>
      <p:ext uri="{BB962C8B-B14F-4D97-AF65-F5344CB8AC3E}">
        <p14:creationId xmlns:p14="http://schemas.microsoft.com/office/powerpoint/2010/main" val="21884833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2290266"/>
          </a:xfrm>
        </p:spPr>
        <p:txBody>
          <a:bodyPr>
            <a:normAutofit/>
          </a:bodyPr>
          <a:lstStyle/>
          <a:p>
            <a:r>
              <a:rPr lang="it-IT" b="1" dirty="0" smtClean="0">
                <a:solidFill>
                  <a:srgbClr val="FFFF00"/>
                </a:solidFill>
                <a:latin typeface="Castellar" pitchFamily="18" charset="0"/>
              </a:rPr>
              <a:t>Pio IX </a:t>
            </a:r>
            <a:br>
              <a:rPr lang="it-IT" b="1" dirty="0" smtClean="0">
                <a:solidFill>
                  <a:srgbClr val="FFFF00"/>
                </a:solidFill>
                <a:latin typeface="Castellar" pitchFamily="18" charset="0"/>
              </a:rPr>
            </a:br>
            <a:r>
              <a:rPr lang="it-IT" b="1" dirty="0" smtClean="0">
                <a:solidFill>
                  <a:srgbClr val="FFFF00"/>
                </a:solidFill>
                <a:latin typeface="AR BLANCA" pitchFamily="2" charset="0"/>
              </a:rPr>
              <a:t>il 2 maggio 1868 approva </a:t>
            </a:r>
            <a:br>
              <a:rPr lang="it-IT" b="1" dirty="0" smtClean="0">
                <a:solidFill>
                  <a:srgbClr val="FFFF00"/>
                </a:solidFill>
                <a:latin typeface="AR BLANCA" pitchFamily="2" charset="0"/>
              </a:rPr>
            </a:br>
            <a:r>
              <a:rPr lang="it-IT" b="1" dirty="0" smtClean="0">
                <a:solidFill>
                  <a:srgbClr val="FFFF00"/>
                </a:solidFill>
                <a:latin typeface="AR BLANCA" pitchFamily="2" charset="0"/>
              </a:rPr>
              <a:t>la Società della gioventù Cattolica</a:t>
            </a:r>
            <a:endParaRPr lang="it-IT" b="1" dirty="0">
              <a:solidFill>
                <a:srgbClr val="FFFF00"/>
              </a:solidFill>
              <a:latin typeface="AR BLANCA" pitchFamily="2" charset="0"/>
            </a:endParaRPr>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47664" y="2564904"/>
            <a:ext cx="5760639" cy="4198825"/>
          </a:xfrm>
        </p:spPr>
      </p:pic>
    </p:spTree>
    <p:extLst>
      <p:ext uri="{BB962C8B-B14F-4D97-AF65-F5344CB8AC3E}">
        <p14:creationId xmlns:p14="http://schemas.microsoft.com/office/powerpoint/2010/main" val="32993306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620688"/>
            <a:ext cx="8229600" cy="4824536"/>
          </a:xfrm>
        </p:spPr>
        <p:txBody>
          <a:bodyPr>
            <a:normAutofit/>
          </a:bodyPr>
          <a:lstStyle/>
          <a:p>
            <a:r>
              <a:rPr lang="it-IT" b="1" dirty="0" smtClean="0">
                <a:solidFill>
                  <a:srgbClr val="FFFF00"/>
                </a:solidFill>
                <a:latin typeface="Mongolian Baiti" pitchFamily="66" charset="0"/>
                <a:cs typeface="Mongolian Baiti" pitchFamily="66" charset="0"/>
              </a:rPr>
              <a:t>1908 </a:t>
            </a:r>
            <a:br>
              <a:rPr lang="it-IT" b="1" dirty="0" smtClean="0">
                <a:solidFill>
                  <a:srgbClr val="FFFF00"/>
                </a:solidFill>
                <a:latin typeface="Mongolian Baiti" pitchFamily="66" charset="0"/>
                <a:cs typeface="Mongolian Baiti" pitchFamily="66" charset="0"/>
              </a:rPr>
            </a:br>
            <a:r>
              <a:rPr lang="it-IT" b="1" dirty="0" smtClean="0">
                <a:solidFill>
                  <a:srgbClr val="FFFF00"/>
                </a:solidFill>
                <a:latin typeface="Mongolian Baiti" pitchFamily="66" charset="0"/>
                <a:cs typeface="Mongolian Baiti" pitchFamily="66" charset="0"/>
              </a:rPr>
              <a:t/>
            </a:r>
            <a:br>
              <a:rPr lang="it-IT" b="1" dirty="0" smtClean="0">
                <a:solidFill>
                  <a:srgbClr val="FFFF00"/>
                </a:solidFill>
                <a:latin typeface="Mongolian Baiti" pitchFamily="66" charset="0"/>
                <a:cs typeface="Mongolian Baiti" pitchFamily="66" charset="0"/>
              </a:rPr>
            </a:br>
            <a:r>
              <a:rPr lang="it-IT" b="1" dirty="0" smtClean="0">
                <a:solidFill>
                  <a:srgbClr val="FFFF00"/>
                </a:solidFill>
                <a:latin typeface="Mongolian Baiti" pitchFamily="66" charset="0"/>
                <a:cs typeface="Mongolian Baiti" pitchFamily="66" charset="0"/>
              </a:rPr>
              <a:t>viene </a:t>
            </a:r>
            <a:r>
              <a:rPr lang="it-IT" b="1" dirty="0">
                <a:solidFill>
                  <a:srgbClr val="FFFF00"/>
                </a:solidFill>
                <a:latin typeface="Mongolian Baiti" pitchFamily="66" charset="0"/>
                <a:cs typeface="Mongolian Baiti" pitchFamily="66" charset="0"/>
              </a:rPr>
              <a:t>fondata </a:t>
            </a:r>
            <a:r>
              <a:rPr lang="it-IT" b="1" dirty="0" smtClean="0">
                <a:solidFill>
                  <a:srgbClr val="FFFF00"/>
                </a:solidFill>
                <a:latin typeface="Mongolian Baiti" pitchFamily="66" charset="0"/>
                <a:cs typeface="Mongolian Baiti" pitchFamily="66" charset="0"/>
              </a:rPr>
              <a:t>l</a:t>
            </a:r>
            <a:r>
              <a:rPr lang="it-IT" b="1" dirty="0">
                <a:solidFill>
                  <a:srgbClr val="FFFF00"/>
                </a:solidFill>
                <a:latin typeface="Mongolian Baiti" pitchFamily="66" charset="0"/>
                <a:cs typeface="Mongolian Baiti" pitchFamily="66" charset="0"/>
              </a:rPr>
              <a:t>'«Unione </a:t>
            </a:r>
            <a:r>
              <a:rPr lang="it-IT" b="1" dirty="0" smtClean="0">
                <a:solidFill>
                  <a:srgbClr val="FFFF00"/>
                </a:solidFill>
                <a:latin typeface="Mongolian Baiti" pitchFamily="66" charset="0"/>
                <a:cs typeface="Mongolian Baiti" pitchFamily="66" charset="0"/>
              </a:rPr>
              <a:t/>
            </a:r>
            <a:br>
              <a:rPr lang="it-IT" b="1" dirty="0" smtClean="0">
                <a:solidFill>
                  <a:srgbClr val="FFFF00"/>
                </a:solidFill>
                <a:latin typeface="Mongolian Baiti" pitchFamily="66" charset="0"/>
                <a:cs typeface="Mongolian Baiti" pitchFamily="66" charset="0"/>
              </a:rPr>
            </a:br>
            <a:r>
              <a:rPr lang="it-IT" b="1" dirty="0" smtClean="0">
                <a:solidFill>
                  <a:srgbClr val="FFFF00"/>
                </a:solidFill>
                <a:latin typeface="Mongolian Baiti" pitchFamily="66" charset="0"/>
                <a:cs typeface="Mongolian Baiti" pitchFamily="66" charset="0"/>
              </a:rPr>
              <a:t>fra </a:t>
            </a:r>
            <a:r>
              <a:rPr lang="it-IT" b="1" dirty="0">
                <a:solidFill>
                  <a:srgbClr val="FFFF00"/>
                </a:solidFill>
                <a:latin typeface="Mongolian Baiti" pitchFamily="66" charset="0"/>
                <a:cs typeface="Mongolian Baiti" pitchFamily="66" charset="0"/>
              </a:rPr>
              <a:t>le Donne Cattoliche Italiane» </a:t>
            </a:r>
            <a:r>
              <a:rPr lang="it-IT" b="1" dirty="0" smtClean="0">
                <a:solidFill>
                  <a:srgbClr val="FFFF00"/>
                </a:solidFill>
                <a:latin typeface="Mongolian Baiti" pitchFamily="66" charset="0"/>
                <a:cs typeface="Mongolian Baiti" pitchFamily="66" charset="0"/>
              </a:rPr>
              <a:t/>
            </a:r>
            <a:br>
              <a:rPr lang="it-IT" b="1" dirty="0" smtClean="0">
                <a:solidFill>
                  <a:srgbClr val="FFFF00"/>
                </a:solidFill>
                <a:latin typeface="Mongolian Baiti" pitchFamily="66" charset="0"/>
                <a:cs typeface="Mongolian Baiti" pitchFamily="66" charset="0"/>
              </a:rPr>
            </a:br>
            <a:r>
              <a:rPr lang="it-IT" b="1" dirty="0" smtClean="0">
                <a:solidFill>
                  <a:srgbClr val="FFFF00"/>
                </a:solidFill>
                <a:latin typeface="Mongolian Baiti" pitchFamily="66" charset="0"/>
                <a:cs typeface="Mongolian Baiti" pitchFamily="66" charset="0"/>
              </a:rPr>
              <a:t>ad </a:t>
            </a:r>
            <a:r>
              <a:rPr lang="it-IT" b="1" dirty="0">
                <a:solidFill>
                  <a:srgbClr val="FFFF00"/>
                </a:solidFill>
                <a:latin typeface="Mongolian Baiti" pitchFamily="66" charset="0"/>
                <a:cs typeface="Mongolian Baiti" pitchFamily="66" charset="0"/>
              </a:rPr>
              <a:t>opera di </a:t>
            </a:r>
            <a:r>
              <a:rPr lang="it-IT" b="1" dirty="0" smtClean="0">
                <a:solidFill>
                  <a:srgbClr val="FFFF00"/>
                </a:solidFill>
                <a:latin typeface="Mongolian Baiti" pitchFamily="66" charset="0"/>
                <a:cs typeface="Mongolian Baiti" pitchFamily="66" charset="0"/>
              </a:rPr>
              <a:t/>
            </a:r>
            <a:br>
              <a:rPr lang="it-IT" b="1" dirty="0" smtClean="0">
                <a:solidFill>
                  <a:srgbClr val="FFFF00"/>
                </a:solidFill>
                <a:latin typeface="Mongolian Baiti" pitchFamily="66" charset="0"/>
                <a:cs typeface="Mongolian Baiti" pitchFamily="66" charset="0"/>
              </a:rPr>
            </a:br>
            <a:r>
              <a:rPr lang="it-IT" b="1" dirty="0" smtClean="0">
                <a:solidFill>
                  <a:srgbClr val="FFFF00"/>
                </a:solidFill>
                <a:latin typeface="Mongolian Baiti" pitchFamily="66" charset="0"/>
                <a:cs typeface="Mongolian Baiti" pitchFamily="66" charset="0"/>
              </a:rPr>
              <a:t>Maria </a:t>
            </a:r>
            <a:r>
              <a:rPr lang="it-IT" b="1" dirty="0">
                <a:solidFill>
                  <a:srgbClr val="FFFF00"/>
                </a:solidFill>
                <a:latin typeface="Mongolian Baiti" pitchFamily="66" charset="0"/>
                <a:cs typeface="Mongolian Baiti" pitchFamily="66" charset="0"/>
              </a:rPr>
              <a:t>Cristina Giustiniani </a:t>
            </a:r>
            <a:r>
              <a:rPr lang="it-IT" b="1" dirty="0" err="1">
                <a:solidFill>
                  <a:srgbClr val="FFFF00"/>
                </a:solidFill>
                <a:latin typeface="Mongolian Baiti" pitchFamily="66" charset="0"/>
                <a:cs typeface="Mongolian Baiti" pitchFamily="66" charset="0"/>
              </a:rPr>
              <a:t>Bandini</a:t>
            </a:r>
            <a:endParaRPr lang="it-IT" b="1" dirty="0">
              <a:solidFill>
                <a:srgbClr val="FFFF00"/>
              </a:solidFill>
              <a:latin typeface="Mongolian Baiti" pitchFamily="66" charset="0"/>
              <a:cs typeface="Mongolian Baiti" pitchFamily="66" charset="0"/>
            </a:endParaRPr>
          </a:p>
        </p:txBody>
      </p:sp>
    </p:spTree>
    <p:extLst>
      <p:ext uri="{BB962C8B-B14F-4D97-AF65-F5344CB8AC3E}">
        <p14:creationId xmlns:p14="http://schemas.microsoft.com/office/powerpoint/2010/main" val="11098767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95736" y="188640"/>
            <a:ext cx="4562572" cy="6455057"/>
          </a:xfrm>
        </p:spPr>
      </p:pic>
    </p:spTree>
    <p:extLst>
      <p:ext uri="{BB962C8B-B14F-4D97-AF65-F5344CB8AC3E}">
        <p14:creationId xmlns:p14="http://schemas.microsoft.com/office/powerpoint/2010/main" val="4940687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548680"/>
            <a:ext cx="3610744" cy="1296144"/>
          </a:xfrm>
        </p:spPr>
        <p:txBody>
          <a:bodyPr>
            <a:noAutofit/>
          </a:bodyPr>
          <a:lstStyle/>
          <a:p>
            <a:pPr algn="ctr"/>
            <a:r>
              <a:rPr lang="it-IT" sz="3600" dirty="0" smtClean="0">
                <a:solidFill>
                  <a:srgbClr val="FFFF00"/>
                </a:solidFill>
                <a:latin typeface="Castellar" pitchFamily="18" charset="0"/>
              </a:rPr>
              <a:t>GIUSEPPE TONIOLO</a:t>
            </a:r>
            <a:br>
              <a:rPr lang="it-IT" sz="3600" dirty="0" smtClean="0">
                <a:solidFill>
                  <a:srgbClr val="FFFF00"/>
                </a:solidFill>
                <a:latin typeface="Castellar" pitchFamily="18" charset="0"/>
              </a:rPr>
            </a:br>
            <a:endParaRPr lang="it-IT" sz="3600" dirty="0">
              <a:solidFill>
                <a:srgbClr val="FFFF00"/>
              </a:solidFill>
              <a:latin typeface="Castellar" pitchFamily="18" charset="0"/>
            </a:endParaRPr>
          </a:p>
        </p:txBody>
      </p:sp>
      <p:pic>
        <p:nvPicPr>
          <p:cNvPr id="5" name="Segnaposto contenut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78651" y="188640"/>
            <a:ext cx="3965758" cy="6446541"/>
          </a:xfrm>
        </p:spPr>
      </p:pic>
      <p:sp>
        <p:nvSpPr>
          <p:cNvPr id="4" name="Segnaposto testo 3"/>
          <p:cNvSpPr>
            <a:spLocks noGrp="1"/>
          </p:cNvSpPr>
          <p:nvPr>
            <p:ph type="body" sz="half" idx="2"/>
          </p:nvPr>
        </p:nvSpPr>
        <p:spPr>
          <a:xfrm>
            <a:off x="0" y="1844824"/>
            <a:ext cx="4355976" cy="4608512"/>
          </a:xfrm>
        </p:spPr>
        <p:txBody>
          <a:bodyPr>
            <a:noAutofit/>
          </a:bodyPr>
          <a:lstStyle/>
          <a:p>
            <a:pPr algn="ctr"/>
            <a:r>
              <a:rPr lang="it-IT" sz="3600" dirty="0" smtClean="0">
                <a:solidFill>
                  <a:srgbClr val="FFFF00"/>
                </a:solidFill>
              </a:rPr>
              <a:t>«l’economista di Dio»</a:t>
            </a:r>
          </a:p>
          <a:p>
            <a:pPr algn="ctr"/>
            <a:r>
              <a:rPr lang="it-IT" sz="3600" dirty="0" smtClean="0">
                <a:solidFill>
                  <a:srgbClr val="FFFF00"/>
                </a:solidFill>
              </a:rPr>
              <a:t>fonda </a:t>
            </a:r>
          </a:p>
          <a:p>
            <a:pPr algn="ctr"/>
            <a:r>
              <a:rPr lang="it-IT" sz="3600" dirty="0" smtClean="0">
                <a:solidFill>
                  <a:srgbClr val="FFFF00"/>
                </a:solidFill>
              </a:rPr>
              <a:t>le Settimane Sociali dei Cattolici</a:t>
            </a:r>
          </a:p>
          <a:p>
            <a:pPr algn="ctr"/>
            <a:endParaRPr lang="it-IT" sz="3600" dirty="0" smtClean="0">
              <a:solidFill>
                <a:srgbClr val="FFFF00"/>
              </a:solidFill>
            </a:endParaRPr>
          </a:p>
          <a:p>
            <a:pPr algn="ctr"/>
            <a:r>
              <a:rPr lang="it-IT" sz="3600" dirty="0" smtClean="0">
                <a:solidFill>
                  <a:srgbClr val="FFFF00"/>
                </a:solidFill>
              </a:rPr>
              <a:t>per un pensiero economico solidale</a:t>
            </a:r>
            <a:endParaRPr lang="it-IT" sz="3600" dirty="0">
              <a:solidFill>
                <a:srgbClr val="FFFF00"/>
              </a:solidFill>
            </a:endParaRPr>
          </a:p>
        </p:txBody>
      </p:sp>
    </p:spTree>
    <p:extLst>
      <p:ext uri="{BB962C8B-B14F-4D97-AF65-F5344CB8AC3E}">
        <p14:creationId xmlns:p14="http://schemas.microsoft.com/office/powerpoint/2010/main" val="18393689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504" y="620688"/>
            <a:ext cx="8856984" cy="5040560"/>
          </a:xfrm>
        </p:spPr>
        <p:txBody>
          <a:bodyPr>
            <a:normAutofit/>
          </a:bodyPr>
          <a:lstStyle/>
          <a:p>
            <a:r>
              <a:rPr lang="it-IT" b="1" dirty="0">
                <a:solidFill>
                  <a:srgbClr val="FFFF00"/>
                </a:solidFill>
              </a:rPr>
              <a:t>1909 </a:t>
            </a:r>
            <a:r>
              <a:rPr lang="it-IT" b="1" dirty="0" smtClean="0">
                <a:solidFill>
                  <a:srgbClr val="FFFF00"/>
                </a:solidFill>
              </a:rPr>
              <a:t/>
            </a:r>
            <a:br>
              <a:rPr lang="it-IT" b="1" dirty="0" smtClean="0">
                <a:solidFill>
                  <a:srgbClr val="FFFF00"/>
                </a:solidFill>
              </a:rPr>
            </a:br>
            <a:r>
              <a:rPr lang="it-IT" b="1" dirty="0" smtClean="0">
                <a:solidFill>
                  <a:srgbClr val="FFFF00"/>
                </a:solidFill>
              </a:rPr>
              <a:t/>
            </a:r>
            <a:br>
              <a:rPr lang="it-IT" b="1" dirty="0" smtClean="0">
                <a:solidFill>
                  <a:srgbClr val="FFFF00"/>
                </a:solidFill>
              </a:rPr>
            </a:br>
            <a:r>
              <a:rPr lang="it-IT" b="1" dirty="0" smtClean="0">
                <a:solidFill>
                  <a:srgbClr val="FFFF00"/>
                </a:solidFill>
              </a:rPr>
              <a:t>Vincenzo </a:t>
            </a:r>
            <a:r>
              <a:rPr lang="it-IT" b="1" dirty="0">
                <a:solidFill>
                  <a:srgbClr val="FFFF00"/>
                </a:solidFill>
              </a:rPr>
              <a:t>Ottorino </a:t>
            </a:r>
            <a:r>
              <a:rPr lang="it-IT" b="1" dirty="0" err="1">
                <a:solidFill>
                  <a:srgbClr val="FFFF00"/>
                </a:solidFill>
              </a:rPr>
              <a:t>Gentiloni</a:t>
            </a:r>
            <a:r>
              <a:rPr lang="it-IT" b="1" dirty="0">
                <a:solidFill>
                  <a:srgbClr val="FFFF00"/>
                </a:solidFill>
              </a:rPr>
              <a:t> </a:t>
            </a:r>
            <a:r>
              <a:rPr lang="it-IT" b="1" dirty="0" smtClean="0">
                <a:solidFill>
                  <a:srgbClr val="FFFF00"/>
                </a:solidFill>
              </a:rPr>
              <a:t/>
            </a:r>
            <a:br>
              <a:rPr lang="it-IT" b="1" dirty="0" smtClean="0">
                <a:solidFill>
                  <a:srgbClr val="FFFF00"/>
                </a:solidFill>
              </a:rPr>
            </a:br>
            <a:r>
              <a:rPr lang="it-IT" b="1" dirty="0" smtClean="0">
                <a:solidFill>
                  <a:srgbClr val="FFFF00"/>
                </a:solidFill>
              </a:rPr>
              <a:t>riceve </a:t>
            </a:r>
            <a:r>
              <a:rPr lang="it-IT" b="1" dirty="0">
                <a:solidFill>
                  <a:srgbClr val="FFFF00"/>
                </a:solidFill>
              </a:rPr>
              <a:t>da Pio X l'incarico di dirigere </a:t>
            </a:r>
            <a:r>
              <a:rPr lang="it-IT" b="1" dirty="0" smtClean="0">
                <a:solidFill>
                  <a:srgbClr val="FFFF00"/>
                </a:solidFill>
              </a:rPr>
              <a:t>l</a:t>
            </a:r>
            <a:r>
              <a:rPr lang="it-IT" b="1" dirty="0">
                <a:solidFill>
                  <a:srgbClr val="FFFF00"/>
                </a:solidFill>
              </a:rPr>
              <a:t>'«Unione Elettorale Cattolica Italiana» </a:t>
            </a:r>
          </a:p>
        </p:txBody>
      </p:sp>
      <p:sp>
        <p:nvSpPr>
          <p:cNvPr id="3" name="Segnaposto contenuto 2"/>
          <p:cNvSpPr>
            <a:spLocks noGrp="1"/>
          </p:cNvSpPr>
          <p:nvPr>
            <p:ph idx="1"/>
          </p:nvPr>
        </p:nvSpPr>
        <p:spPr>
          <a:xfrm>
            <a:off x="457200" y="6021289"/>
            <a:ext cx="226368" cy="72008"/>
          </a:xfrm>
        </p:spPr>
        <p:txBody>
          <a:bodyPr>
            <a:normAutofit fontScale="25000" lnSpcReduction="20000"/>
          </a:bodyPr>
          <a:lstStyle/>
          <a:p>
            <a:endParaRPr lang="it-IT" dirty="0"/>
          </a:p>
        </p:txBody>
      </p:sp>
    </p:spTree>
    <p:extLst>
      <p:ext uri="{BB962C8B-B14F-4D97-AF65-F5344CB8AC3E}">
        <p14:creationId xmlns:p14="http://schemas.microsoft.com/office/powerpoint/2010/main" val="36493651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69490" y="404664"/>
            <a:ext cx="4706766" cy="5924988"/>
          </a:xfrm>
          <a:prstGeom prst="rect">
            <a:avLst/>
          </a:prstGeom>
        </p:spPr>
      </p:pic>
    </p:spTree>
    <p:extLst>
      <p:ext uri="{BB962C8B-B14F-4D97-AF65-F5344CB8AC3E}">
        <p14:creationId xmlns:p14="http://schemas.microsoft.com/office/powerpoint/2010/main" val="11795580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220072" y="274638"/>
            <a:ext cx="3466728" cy="6178698"/>
          </a:xfrm>
        </p:spPr>
        <p:txBody>
          <a:bodyPr/>
          <a:lstStyle/>
          <a:p>
            <a:r>
              <a:rPr lang="it-IT" b="1" dirty="0" smtClean="0">
                <a:solidFill>
                  <a:srgbClr val="FFFF00"/>
                </a:solidFill>
              </a:rPr>
              <a:t>Luigi Sturzo</a:t>
            </a:r>
            <a:br>
              <a:rPr lang="it-IT" b="1" dirty="0" smtClean="0">
                <a:solidFill>
                  <a:srgbClr val="FFFF00"/>
                </a:solidFill>
              </a:rPr>
            </a:br>
            <a:r>
              <a:rPr lang="it-IT" b="1" dirty="0" smtClean="0">
                <a:solidFill>
                  <a:srgbClr val="FFC000"/>
                </a:solidFill>
              </a:rPr>
              <a:t>è</a:t>
            </a:r>
            <a:br>
              <a:rPr lang="it-IT" b="1" dirty="0" smtClean="0">
                <a:solidFill>
                  <a:srgbClr val="FFC000"/>
                </a:solidFill>
              </a:rPr>
            </a:br>
            <a:r>
              <a:rPr lang="it-IT" b="1" dirty="0" smtClean="0">
                <a:solidFill>
                  <a:srgbClr val="FFC000"/>
                </a:solidFill>
              </a:rPr>
              <a:t>nominato da papa </a:t>
            </a:r>
            <a:r>
              <a:rPr lang="it-IT" b="1" dirty="0" smtClean="0">
                <a:solidFill>
                  <a:srgbClr val="FFFF66"/>
                </a:solidFill>
              </a:rPr>
              <a:t>Benedetto XV</a:t>
            </a:r>
            <a:r>
              <a:rPr lang="it-IT" b="1" dirty="0" smtClean="0">
                <a:solidFill>
                  <a:srgbClr val="FFC000"/>
                </a:solidFill>
              </a:rPr>
              <a:t/>
            </a:r>
            <a:br>
              <a:rPr lang="it-IT" b="1" dirty="0" smtClean="0">
                <a:solidFill>
                  <a:srgbClr val="FFC000"/>
                </a:solidFill>
              </a:rPr>
            </a:br>
            <a:r>
              <a:rPr lang="it-IT" b="1" dirty="0" smtClean="0">
                <a:solidFill>
                  <a:srgbClr val="FFC000"/>
                </a:solidFill>
              </a:rPr>
              <a:t>Segretario della Giunta centrale di AC</a:t>
            </a:r>
            <a:endParaRPr lang="it-IT" b="1" dirty="0">
              <a:solidFill>
                <a:srgbClr val="FFC000"/>
              </a:solidFill>
            </a:endParaRP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5536" y="188640"/>
            <a:ext cx="4308077" cy="6500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77450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220072" y="274638"/>
            <a:ext cx="3466728" cy="6250706"/>
          </a:xfrm>
        </p:spPr>
        <p:txBody>
          <a:bodyPr>
            <a:normAutofit fontScale="90000"/>
          </a:bodyPr>
          <a:lstStyle/>
          <a:p>
            <a:r>
              <a:rPr lang="it-IT" dirty="0" smtClean="0">
                <a:solidFill>
                  <a:srgbClr val="FFFF00"/>
                </a:solidFill>
              </a:rPr>
              <a:t>1918 </a:t>
            </a:r>
            <a:br>
              <a:rPr lang="it-IT" dirty="0" smtClean="0">
                <a:solidFill>
                  <a:srgbClr val="FFFF00"/>
                </a:solidFill>
              </a:rPr>
            </a:br>
            <a:r>
              <a:rPr lang="it-IT" dirty="0">
                <a:solidFill>
                  <a:srgbClr val="FFC000"/>
                </a:solidFill>
              </a:rPr>
              <a:t>nasce la </a:t>
            </a:r>
            <a:r>
              <a:rPr lang="it-IT" dirty="0" smtClean="0">
                <a:solidFill>
                  <a:srgbClr val="FFC000"/>
                </a:solidFill>
              </a:rPr>
              <a:t/>
            </a:r>
            <a:br>
              <a:rPr lang="it-IT" dirty="0" smtClean="0">
                <a:solidFill>
                  <a:srgbClr val="FFC000"/>
                </a:solidFill>
              </a:rPr>
            </a:br>
            <a:r>
              <a:rPr lang="it-IT" dirty="0">
                <a:solidFill>
                  <a:srgbClr val="FFC000"/>
                </a:solidFill>
              </a:rPr>
              <a:t/>
            </a:r>
            <a:br>
              <a:rPr lang="it-IT" dirty="0">
                <a:solidFill>
                  <a:srgbClr val="FFC000"/>
                </a:solidFill>
              </a:rPr>
            </a:br>
            <a:r>
              <a:rPr lang="it-IT" i="1" dirty="0" smtClean="0">
                <a:solidFill>
                  <a:srgbClr val="FFFF00"/>
                </a:solidFill>
              </a:rPr>
              <a:t>Gioventù </a:t>
            </a:r>
            <a:r>
              <a:rPr lang="it-IT" i="1" dirty="0">
                <a:solidFill>
                  <a:srgbClr val="FFFF00"/>
                </a:solidFill>
              </a:rPr>
              <a:t>Femminile di Azione </a:t>
            </a:r>
            <a:r>
              <a:rPr lang="it-IT" i="1" dirty="0" smtClean="0">
                <a:solidFill>
                  <a:srgbClr val="FFFF00"/>
                </a:solidFill>
              </a:rPr>
              <a:t>Cattolica </a:t>
            </a:r>
            <a:r>
              <a:rPr lang="it-IT" dirty="0" smtClean="0">
                <a:solidFill>
                  <a:srgbClr val="FFFF00"/>
                </a:solidFill>
              </a:rPr>
              <a:t/>
            </a:r>
            <a:br>
              <a:rPr lang="it-IT" dirty="0" smtClean="0">
                <a:solidFill>
                  <a:srgbClr val="FFFF00"/>
                </a:solidFill>
              </a:rPr>
            </a:br>
            <a:r>
              <a:rPr lang="it-IT" dirty="0" smtClean="0">
                <a:solidFill>
                  <a:srgbClr val="FFFF00"/>
                </a:solidFill>
              </a:rPr>
              <a:t/>
            </a:r>
            <a:br>
              <a:rPr lang="it-IT" dirty="0" smtClean="0">
                <a:solidFill>
                  <a:srgbClr val="FFFF00"/>
                </a:solidFill>
              </a:rPr>
            </a:br>
            <a:r>
              <a:rPr lang="it-IT" dirty="0" smtClean="0">
                <a:solidFill>
                  <a:srgbClr val="FFC000"/>
                </a:solidFill>
              </a:rPr>
              <a:t>per </a:t>
            </a:r>
            <a:r>
              <a:rPr lang="it-IT" dirty="0">
                <a:solidFill>
                  <a:srgbClr val="FFC000"/>
                </a:solidFill>
              </a:rPr>
              <a:t>iniziativa di </a:t>
            </a:r>
            <a:r>
              <a:rPr lang="it-IT" dirty="0" smtClean="0">
                <a:solidFill>
                  <a:srgbClr val="FFFF00"/>
                </a:solidFill>
              </a:rPr>
              <a:t/>
            </a:r>
            <a:br>
              <a:rPr lang="it-IT" dirty="0" smtClean="0">
                <a:solidFill>
                  <a:srgbClr val="FFFF00"/>
                </a:solidFill>
              </a:rPr>
            </a:br>
            <a:r>
              <a:rPr lang="it-IT" b="1" dirty="0" smtClean="0">
                <a:solidFill>
                  <a:srgbClr val="FF6600"/>
                </a:solidFill>
              </a:rPr>
              <a:t>Armida Barelli</a:t>
            </a:r>
            <a:endParaRPr lang="it-IT" b="1" dirty="0">
              <a:solidFill>
                <a:srgbClr val="FF6600"/>
              </a:solidFill>
            </a:endParaRPr>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1519" y="147884"/>
            <a:ext cx="4634907" cy="6449468"/>
          </a:xfrm>
        </p:spPr>
      </p:pic>
    </p:spTree>
    <p:extLst>
      <p:ext uri="{BB962C8B-B14F-4D97-AF65-F5344CB8AC3E}">
        <p14:creationId xmlns:p14="http://schemas.microsoft.com/office/powerpoint/2010/main" val="38015994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6322714"/>
          </a:xfrm>
        </p:spPr>
        <p:txBody>
          <a:bodyPr>
            <a:normAutofit/>
          </a:bodyPr>
          <a:lstStyle/>
          <a:p>
            <a:r>
              <a:rPr lang="it-IT" b="1" dirty="0" smtClean="0">
                <a:solidFill>
                  <a:srgbClr val="FFFF00"/>
                </a:solidFill>
              </a:rPr>
              <a:t>1919</a:t>
            </a:r>
            <a:r>
              <a:rPr lang="it-IT" dirty="0" smtClean="0"/>
              <a:t/>
            </a:r>
            <a:br>
              <a:rPr lang="it-IT" dirty="0" smtClean="0"/>
            </a:br>
            <a:r>
              <a:rPr lang="it-IT" dirty="0" smtClean="0">
                <a:solidFill>
                  <a:srgbClr val="FFC000"/>
                </a:solidFill>
              </a:rPr>
              <a:t>don </a:t>
            </a:r>
            <a:r>
              <a:rPr lang="it-IT" b="1" dirty="0" smtClean="0">
                <a:solidFill>
                  <a:srgbClr val="FFC000"/>
                </a:solidFill>
              </a:rPr>
              <a:t>Luigi Sturzo</a:t>
            </a:r>
            <a:r>
              <a:rPr lang="it-IT" dirty="0" smtClean="0">
                <a:solidFill>
                  <a:srgbClr val="FFC000"/>
                </a:solidFill>
              </a:rPr>
              <a:t/>
            </a:r>
            <a:br>
              <a:rPr lang="it-IT" dirty="0" smtClean="0">
                <a:solidFill>
                  <a:srgbClr val="FFC000"/>
                </a:solidFill>
              </a:rPr>
            </a:br>
            <a:r>
              <a:rPr lang="it-IT" dirty="0" smtClean="0">
                <a:solidFill>
                  <a:srgbClr val="FFC000"/>
                </a:solidFill>
              </a:rPr>
              <a:t>fonda il </a:t>
            </a:r>
            <a:r>
              <a:rPr lang="it-IT" dirty="0" smtClean="0">
                <a:solidFill>
                  <a:srgbClr val="FF0000"/>
                </a:solidFill>
              </a:rPr>
              <a:t>partito Popolare Italiano</a:t>
            </a:r>
            <a:r>
              <a:rPr lang="it-IT" dirty="0" smtClean="0"/>
              <a:t/>
            </a:r>
            <a:br>
              <a:rPr lang="it-IT" dirty="0" smtClean="0"/>
            </a:br>
            <a:r>
              <a:rPr lang="it-IT" dirty="0" smtClean="0">
                <a:solidFill>
                  <a:srgbClr val="FFC000"/>
                </a:solidFill>
              </a:rPr>
              <a:t>per riunire i voti dell’elettorato cattolico</a:t>
            </a:r>
            <a:br>
              <a:rPr lang="it-IT" dirty="0" smtClean="0">
                <a:solidFill>
                  <a:srgbClr val="FFC000"/>
                </a:solidFill>
              </a:rPr>
            </a:br>
            <a:r>
              <a:rPr lang="it-IT" dirty="0" smtClean="0">
                <a:solidFill>
                  <a:srgbClr val="FFC000"/>
                </a:solidFill>
              </a:rPr>
              <a:t>e contrastare il crescente strapotere del </a:t>
            </a:r>
            <a:r>
              <a:rPr lang="it-IT" dirty="0" smtClean="0">
                <a:solidFill>
                  <a:schemeClr val="accent6">
                    <a:lumMod val="60000"/>
                    <a:lumOff val="40000"/>
                  </a:schemeClr>
                </a:solidFill>
              </a:rPr>
              <a:t>partito Fascista </a:t>
            </a:r>
            <a:r>
              <a:rPr lang="it-IT" dirty="0" smtClean="0">
                <a:solidFill>
                  <a:srgbClr val="FFC000"/>
                </a:solidFill>
              </a:rPr>
              <a:t/>
            </a:r>
            <a:br>
              <a:rPr lang="it-IT" dirty="0" smtClean="0">
                <a:solidFill>
                  <a:srgbClr val="FFC000"/>
                </a:solidFill>
              </a:rPr>
            </a:br>
            <a:r>
              <a:rPr lang="it-IT" dirty="0" smtClean="0">
                <a:solidFill>
                  <a:srgbClr val="FFC000"/>
                </a:solidFill>
              </a:rPr>
              <a:t>di </a:t>
            </a:r>
            <a:r>
              <a:rPr lang="it-IT" b="1" dirty="0" smtClean="0">
                <a:solidFill>
                  <a:srgbClr val="FFC000"/>
                </a:solidFill>
              </a:rPr>
              <a:t>Benito Mussolini</a:t>
            </a:r>
            <a:endParaRPr lang="it-IT" b="1" dirty="0">
              <a:solidFill>
                <a:srgbClr val="FFC000"/>
              </a:solidFill>
            </a:endParaRPr>
          </a:p>
        </p:txBody>
      </p:sp>
    </p:spTree>
    <p:extLst>
      <p:ext uri="{BB962C8B-B14F-4D97-AF65-F5344CB8AC3E}">
        <p14:creationId xmlns:p14="http://schemas.microsoft.com/office/powerpoint/2010/main" val="5105513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49774" y="274638"/>
            <a:ext cx="4137025" cy="6106690"/>
          </a:xfrm>
        </p:spPr>
        <p:txBody>
          <a:bodyPr>
            <a:normAutofit/>
          </a:bodyPr>
          <a:lstStyle/>
          <a:p>
            <a:r>
              <a:rPr lang="it-IT" dirty="0" smtClean="0">
                <a:solidFill>
                  <a:srgbClr val="FFFF00"/>
                </a:solidFill>
              </a:rPr>
              <a:t>Il </a:t>
            </a:r>
            <a:r>
              <a:rPr lang="it-IT" dirty="0">
                <a:solidFill>
                  <a:srgbClr val="FFFF00"/>
                </a:solidFill>
              </a:rPr>
              <a:t>9 aprile del 1928 </a:t>
            </a:r>
            <a:r>
              <a:rPr lang="it-IT" dirty="0" smtClean="0">
                <a:solidFill>
                  <a:srgbClr val="FFFF00"/>
                </a:solidFill>
              </a:rPr>
              <a:t/>
            </a:r>
            <a:br>
              <a:rPr lang="it-IT" dirty="0" smtClean="0">
                <a:solidFill>
                  <a:srgbClr val="FFFF00"/>
                </a:solidFill>
              </a:rPr>
            </a:br>
            <a:r>
              <a:rPr lang="it-IT" dirty="0" smtClean="0">
                <a:solidFill>
                  <a:srgbClr val="FFFF00"/>
                </a:solidFill>
              </a:rPr>
              <a:t>Mussolini decreta </a:t>
            </a:r>
            <a:r>
              <a:rPr lang="it-IT" dirty="0">
                <a:solidFill>
                  <a:srgbClr val="FFFF00"/>
                </a:solidFill>
              </a:rPr>
              <a:t>lo </a:t>
            </a:r>
            <a:r>
              <a:rPr lang="it-IT" b="1" dirty="0">
                <a:solidFill>
                  <a:srgbClr val="FF0000"/>
                </a:solidFill>
              </a:rPr>
              <a:t>scioglimento</a:t>
            </a:r>
            <a:r>
              <a:rPr lang="it-IT" dirty="0">
                <a:solidFill>
                  <a:srgbClr val="FFFF00"/>
                </a:solidFill>
              </a:rPr>
              <a:t> </a:t>
            </a:r>
            <a:r>
              <a:rPr lang="it-IT" dirty="0" smtClean="0">
                <a:solidFill>
                  <a:srgbClr val="FFFF00"/>
                </a:solidFill>
              </a:rPr>
              <a:t/>
            </a:r>
            <a:br>
              <a:rPr lang="it-IT" dirty="0" smtClean="0">
                <a:solidFill>
                  <a:srgbClr val="FFFF00"/>
                </a:solidFill>
              </a:rPr>
            </a:br>
            <a:r>
              <a:rPr lang="it-IT" dirty="0" smtClean="0">
                <a:solidFill>
                  <a:srgbClr val="FFFF00"/>
                </a:solidFill>
              </a:rPr>
              <a:t>di </a:t>
            </a:r>
            <a:r>
              <a:rPr lang="it-IT" dirty="0">
                <a:solidFill>
                  <a:srgbClr val="FFFF00"/>
                </a:solidFill>
              </a:rPr>
              <a:t>tutte le associazioni </a:t>
            </a:r>
            <a:r>
              <a:rPr lang="it-IT" dirty="0" smtClean="0">
                <a:solidFill>
                  <a:srgbClr val="FFFF00"/>
                </a:solidFill>
              </a:rPr>
              <a:t>non fasciste</a:t>
            </a:r>
            <a:endParaRPr lang="it-IT" dirty="0">
              <a:solidFill>
                <a:srgbClr val="FFFF00"/>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49775" y="3406775"/>
            <a:ext cx="42863" cy="42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Immagin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597185"/>
            <a:ext cx="4220628" cy="5619179"/>
          </a:xfrm>
          <a:prstGeom prst="rect">
            <a:avLst/>
          </a:prstGeom>
        </p:spPr>
      </p:pic>
    </p:spTree>
    <p:extLst>
      <p:ext uri="{BB962C8B-B14F-4D97-AF65-F5344CB8AC3E}">
        <p14:creationId xmlns:p14="http://schemas.microsoft.com/office/powerpoint/2010/main" val="12544683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6322714"/>
          </a:xfrm>
        </p:spPr>
        <p:txBody>
          <a:bodyPr>
            <a:normAutofit/>
          </a:bodyPr>
          <a:lstStyle/>
          <a:p>
            <a:r>
              <a:rPr lang="it-IT" dirty="0" smtClean="0">
                <a:solidFill>
                  <a:srgbClr val="FFFF00"/>
                </a:solidFill>
              </a:rPr>
              <a:t>Il Vaticano non accetta </a:t>
            </a:r>
            <a:br>
              <a:rPr lang="it-IT" dirty="0" smtClean="0">
                <a:solidFill>
                  <a:srgbClr val="FFFF00"/>
                </a:solidFill>
              </a:rPr>
            </a:br>
            <a:r>
              <a:rPr lang="it-IT" dirty="0" smtClean="0">
                <a:solidFill>
                  <a:srgbClr val="FFFF00"/>
                </a:solidFill>
              </a:rPr>
              <a:t>lo </a:t>
            </a:r>
            <a:r>
              <a:rPr lang="it-IT" dirty="0">
                <a:solidFill>
                  <a:srgbClr val="FFFF00"/>
                </a:solidFill>
              </a:rPr>
              <a:t>scioglimento </a:t>
            </a:r>
            <a:r>
              <a:rPr lang="it-IT" dirty="0" smtClean="0">
                <a:solidFill>
                  <a:srgbClr val="FFFF00"/>
                </a:solidFill>
              </a:rPr>
              <a:t>dei </a:t>
            </a:r>
            <a:r>
              <a:rPr lang="it-IT" dirty="0">
                <a:solidFill>
                  <a:srgbClr val="FFFF00"/>
                </a:solidFill>
              </a:rPr>
              <a:t>circoli di </a:t>
            </a:r>
            <a:r>
              <a:rPr lang="it-IT" dirty="0" smtClean="0">
                <a:solidFill>
                  <a:srgbClr val="FFFF00"/>
                </a:solidFill>
              </a:rPr>
              <a:t>AC </a:t>
            </a:r>
            <a:r>
              <a:rPr lang="it-IT" dirty="0">
                <a:solidFill>
                  <a:srgbClr val="FFFF00"/>
                </a:solidFill>
              </a:rPr>
              <a:t>Mussolini </a:t>
            </a:r>
            <a:r>
              <a:rPr lang="it-IT" dirty="0" smtClean="0">
                <a:solidFill>
                  <a:srgbClr val="FFFF00"/>
                </a:solidFill>
              </a:rPr>
              <a:t>è costretto </a:t>
            </a:r>
            <a:br>
              <a:rPr lang="it-IT" dirty="0" smtClean="0">
                <a:solidFill>
                  <a:srgbClr val="FFFF00"/>
                </a:solidFill>
              </a:rPr>
            </a:br>
            <a:r>
              <a:rPr lang="it-IT" dirty="0" smtClean="0">
                <a:solidFill>
                  <a:srgbClr val="FFFF00"/>
                </a:solidFill>
              </a:rPr>
              <a:t>per </a:t>
            </a:r>
            <a:r>
              <a:rPr lang="it-IT" dirty="0">
                <a:solidFill>
                  <a:srgbClr val="FFFF00"/>
                </a:solidFill>
              </a:rPr>
              <a:t>non compromettere la stabilità </a:t>
            </a:r>
            <a:r>
              <a:rPr lang="it-IT" dirty="0" smtClean="0">
                <a:solidFill>
                  <a:srgbClr val="FFFF00"/>
                </a:solidFill>
              </a:rPr>
              <a:t>dei </a:t>
            </a:r>
            <a:r>
              <a:rPr lang="it-IT" dirty="0">
                <a:solidFill>
                  <a:srgbClr val="FFFF00"/>
                </a:solidFill>
              </a:rPr>
              <a:t>Patti </a:t>
            </a:r>
            <a:r>
              <a:rPr lang="it-IT" dirty="0" smtClean="0">
                <a:solidFill>
                  <a:srgbClr val="FFFF00"/>
                </a:solidFill>
              </a:rPr>
              <a:t>lateranensi </a:t>
            </a:r>
            <a:br>
              <a:rPr lang="it-IT" dirty="0" smtClean="0">
                <a:solidFill>
                  <a:srgbClr val="FFFF00"/>
                </a:solidFill>
              </a:rPr>
            </a:br>
            <a:r>
              <a:rPr lang="it-IT" dirty="0" smtClean="0">
                <a:solidFill>
                  <a:srgbClr val="FFFF00"/>
                </a:solidFill>
              </a:rPr>
              <a:t>ad </a:t>
            </a:r>
            <a:r>
              <a:rPr lang="it-IT" dirty="0">
                <a:solidFill>
                  <a:srgbClr val="FFFF00"/>
                </a:solidFill>
              </a:rPr>
              <a:t>escludere dal divieto </a:t>
            </a:r>
            <a:r>
              <a:rPr lang="it-IT" dirty="0" smtClean="0">
                <a:solidFill>
                  <a:srgbClr val="FFFF00"/>
                </a:solidFill>
              </a:rPr>
              <a:t/>
            </a:r>
            <a:br>
              <a:rPr lang="it-IT" dirty="0" smtClean="0">
                <a:solidFill>
                  <a:srgbClr val="FFFF00"/>
                </a:solidFill>
              </a:rPr>
            </a:br>
            <a:r>
              <a:rPr lang="it-IT" dirty="0" smtClean="0">
                <a:solidFill>
                  <a:srgbClr val="FFFF00"/>
                </a:solidFill>
              </a:rPr>
              <a:t>l'Azione Cattolica </a:t>
            </a:r>
            <a:br>
              <a:rPr lang="it-IT" dirty="0" smtClean="0">
                <a:solidFill>
                  <a:srgbClr val="FFFF00"/>
                </a:solidFill>
              </a:rPr>
            </a:br>
            <a:r>
              <a:rPr lang="it-IT" b="1" dirty="0" smtClean="0">
                <a:solidFill>
                  <a:srgbClr val="FF0000"/>
                </a:solidFill>
              </a:rPr>
              <a:t>"</a:t>
            </a:r>
            <a:r>
              <a:rPr lang="it-IT" b="1" dirty="0">
                <a:solidFill>
                  <a:srgbClr val="FF0000"/>
                </a:solidFill>
              </a:rPr>
              <a:t>pupilla degli occhi" </a:t>
            </a:r>
            <a:r>
              <a:rPr lang="it-IT" dirty="0">
                <a:solidFill>
                  <a:srgbClr val="FFFF00"/>
                </a:solidFill>
              </a:rPr>
              <a:t>del Papa</a:t>
            </a:r>
          </a:p>
        </p:txBody>
      </p:sp>
    </p:spTree>
    <p:extLst>
      <p:ext uri="{BB962C8B-B14F-4D97-AF65-F5344CB8AC3E}">
        <p14:creationId xmlns:p14="http://schemas.microsoft.com/office/powerpoint/2010/main" val="3153194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6322714"/>
          </a:xfrm>
        </p:spPr>
        <p:txBody>
          <a:bodyPr>
            <a:normAutofit/>
          </a:bodyPr>
          <a:lstStyle/>
          <a:p>
            <a:r>
              <a:rPr lang="it-IT" b="1" dirty="0">
                <a:solidFill>
                  <a:srgbClr val="FFFF00"/>
                </a:solidFill>
              </a:rPr>
              <a:t>29 maggio </a:t>
            </a:r>
            <a:r>
              <a:rPr lang="it-IT" b="1" dirty="0" smtClean="0">
                <a:solidFill>
                  <a:srgbClr val="FFFF00"/>
                </a:solidFill>
              </a:rPr>
              <a:t>1931</a:t>
            </a:r>
            <a:br>
              <a:rPr lang="it-IT" b="1" dirty="0" smtClean="0">
                <a:solidFill>
                  <a:srgbClr val="FFFF00"/>
                </a:solidFill>
              </a:rPr>
            </a:br>
            <a:r>
              <a:rPr lang="it-IT" b="1" dirty="0" smtClean="0">
                <a:solidFill>
                  <a:srgbClr val="FFFF00"/>
                </a:solidFill>
              </a:rPr>
              <a:t/>
            </a:r>
            <a:br>
              <a:rPr lang="it-IT" b="1" dirty="0" smtClean="0">
                <a:solidFill>
                  <a:srgbClr val="FFFF00"/>
                </a:solidFill>
              </a:rPr>
            </a:br>
            <a:r>
              <a:rPr lang="it-IT" dirty="0" smtClean="0">
                <a:solidFill>
                  <a:srgbClr val="FFFF00"/>
                </a:solidFill>
              </a:rPr>
              <a:t>la polizia fascista</a:t>
            </a:r>
            <a:br>
              <a:rPr lang="it-IT" dirty="0" smtClean="0">
                <a:solidFill>
                  <a:srgbClr val="FFFF00"/>
                </a:solidFill>
              </a:rPr>
            </a:br>
            <a:r>
              <a:rPr lang="it-IT" dirty="0" smtClean="0">
                <a:solidFill>
                  <a:srgbClr val="FFFF00"/>
                </a:solidFill>
              </a:rPr>
              <a:t>sequestra i </a:t>
            </a:r>
            <a:r>
              <a:rPr lang="it-IT" dirty="0">
                <a:solidFill>
                  <a:srgbClr val="FFFF00"/>
                </a:solidFill>
              </a:rPr>
              <a:t>circoli </a:t>
            </a:r>
            <a:r>
              <a:rPr lang="it-IT" dirty="0" smtClean="0">
                <a:solidFill>
                  <a:srgbClr val="FFFF00"/>
                </a:solidFill>
              </a:rPr>
              <a:t>cattolici: </a:t>
            </a:r>
            <a:br>
              <a:rPr lang="it-IT" dirty="0" smtClean="0">
                <a:solidFill>
                  <a:srgbClr val="FFFF00"/>
                </a:solidFill>
              </a:rPr>
            </a:br>
            <a:r>
              <a:rPr lang="it-IT" dirty="0" smtClean="0">
                <a:solidFill>
                  <a:srgbClr val="FFFF00"/>
                </a:solidFill>
              </a:rPr>
              <a:t>si </a:t>
            </a:r>
            <a:r>
              <a:rPr lang="it-IT" dirty="0">
                <a:solidFill>
                  <a:srgbClr val="FFFF00"/>
                </a:solidFill>
              </a:rPr>
              <a:t>imputa all'Azione Cattolica di tenere </a:t>
            </a:r>
            <a:r>
              <a:rPr lang="it-IT" dirty="0" smtClean="0">
                <a:solidFill>
                  <a:srgbClr val="FFFF00"/>
                </a:solidFill>
              </a:rPr>
              <a:t>adunanze «cospiratrici»</a:t>
            </a:r>
            <a:br>
              <a:rPr lang="it-IT" dirty="0" smtClean="0">
                <a:solidFill>
                  <a:srgbClr val="FFFF00"/>
                </a:solidFill>
              </a:rPr>
            </a:br>
            <a:r>
              <a:rPr lang="it-IT" dirty="0" smtClean="0"/>
              <a:t> </a:t>
            </a:r>
            <a:endParaRPr lang="it-IT" dirty="0"/>
          </a:p>
        </p:txBody>
      </p:sp>
    </p:spTree>
    <p:extLst>
      <p:ext uri="{BB962C8B-B14F-4D97-AF65-F5344CB8AC3E}">
        <p14:creationId xmlns:p14="http://schemas.microsoft.com/office/powerpoint/2010/main" val="31610733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95736" y="2276872"/>
            <a:ext cx="6948264" cy="4176464"/>
          </a:xfrm>
        </p:spPr>
        <p:txBody>
          <a:bodyPr>
            <a:normAutofit fontScale="90000"/>
          </a:bodyPr>
          <a:lstStyle/>
          <a:p>
            <a:r>
              <a:rPr lang="it-IT" dirty="0" smtClean="0">
                <a:solidFill>
                  <a:srgbClr val="FFFF00"/>
                </a:solidFill>
              </a:rPr>
              <a:t>29 giugno 1931</a:t>
            </a:r>
            <a:br>
              <a:rPr lang="it-IT" dirty="0" smtClean="0">
                <a:solidFill>
                  <a:srgbClr val="FFFF00"/>
                </a:solidFill>
              </a:rPr>
            </a:br>
            <a:r>
              <a:rPr lang="it-IT" dirty="0" smtClean="0">
                <a:solidFill>
                  <a:srgbClr val="FFFF00"/>
                </a:solidFill>
              </a:rPr>
              <a:t/>
            </a:r>
            <a:br>
              <a:rPr lang="it-IT" dirty="0" smtClean="0">
                <a:solidFill>
                  <a:srgbClr val="FFFF00"/>
                </a:solidFill>
              </a:rPr>
            </a:br>
            <a:r>
              <a:rPr lang="it-IT" b="1" dirty="0" smtClean="0">
                <a:solidFill>
                  <a:srgbClr val="FFFF00"/>
                </a:solidFill>
              </a:rPr>
              <a:t>Pio XI </a:t>
            </a:r>
            <a:r>
              <a:rPr lang="it-IT" dirty="0" smtClean="0">
                <a:solidFill>
                  <a:srgbClr val="FFFF00"/>
                </a:solidFill>
              </a:rPr>
              <a:t>pubblica </a:t>
            </a:r>
            <a:r>
              <a:rPr lang="it-IT" dirty="0">
                <a:solidFill>
                  <a:srgbClr val="FFFF00"/>
                </a:solidFill>
              </a:rPr>
              <a:t>l'enciclica </a:t>
            </a:r>
            <a:r>
              <a:rPr lang="it-IT" dirty="0" smtClean="0">
                <a:solidFill>
                  <a:srgbClr val="FFFF00"/>
                </a:solidFill>
              </a:rPr>
              <a:t/>
            </a:r>
            <a:br>
              <a:rPr lang="it-IT" dirty="0" smtClean="0">
                <a:solidFill>
                  <a:srgbClr val="FFFF00"/>
                </a:solidFill>
              </a:rPr>
            </a:br>
            <a:r>
              <a:rPr lang="it-IT" b="1" dirty="0" smtClean="0">
                <a:solidFill>
                  <a:srgbClr val="FF0000"/>
                </a:solidFill>
              </a:rPr>
              <a:t>Non </a:t>
            </a:r>
            <a:r>
              <a:rPr lang="it-IT" b="1" dirty="0">
                <a:solidFill>
                  <a:srgbClr val="FF0000"/>
                </a:solidFill>
              </a:rPr>
              <a:t>Abbiamo Bisogno </a:t>
            </a:r>
            <a:r>
              <a:rPr lang="it-IT" dirty="0" smtClean="0">
                <a:solidFill>
                  <a:srgbClr val="FFFF00"/>
                </a:solidFill>
              </a:rPr>
              <a:t/>
            </a:r>
            <a:br>
              <a:rPr lang="it-IT" dirty="0" smtClean="0">
                <a:solidFill>
                  <a:srgbClr val="FFFF00"/>
                </a:solidFill>
              </a:rPr>
            </a:br>
            <a:r>
              <a:rPr lang="it-IT" dirty="0" smtClean="0">
                <a:solidFill>
                  <a:srgbClr val="FFFF00"/>
                </a:solidFill>
              </a:rPr>
              <a:t>con la quale condanna il </a:t>
            </a:r>
            <a:r>
              <a:rPr lang="it-IT" dirty="0">
                <a:solidFill>
                  <a:srgbClr val="FFFF00"/>
                </a:solidFill>
              </a:rPr>
              <a:t>fascismo come dottrina </a:t>
            </a:r>
            <a:r>
              <a:rPr lang="it-IT" dirty="0" smtClean="0">
                <a:solidFill>
                  <a:srgbClr val="FFFF00"/>
                </a:solidFill>
              </a:rPr>
              <a:t>totalitaria e dichiara </a:t>
            </a:r>
            <a:r>
              <a:rPr lang="it-IT" dirty="0">
                <a:solidFill>
                  <a:srgbClr val="FFFF00"/>
                </a:solidFill>
              </a:rPr>
              <a:t>illecito il giuramento di fedeltà al </a:t>
            </a:r>
            <a:r>
              <a:rPr lang="it-IT" dirty="0" smtClean="0">
                <a:solidFill>
                  <a:srgbClr val="FFFF00"/>
                </a:solidFill>
              </a:rPr>
              <a:t>duce</a:t>
            </a:r>
            <a:endParaRPr lang="it-IT" dirty="0">
              <a:solidFill>
                <a:srgbClr val="FFFF00"/>
              </a:solidFill>
            </a:endParaRPr>
          </a:p>
        </p:txBody>
      </p:sp>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116632"/>
            <a:ext cx="3753069" cy="2976572"/>
          </a:xfrm>
          <a:prstGeom prst="rect">
            <a:avLst/>
          </a:prstGeom>
        </p:spPr>
      </p:pic>
    </p:spTree>
    <p:extLst>
      <p:ext uri="{BB962C8B-B14F-4D97-AF65-F5344CB8AC3E}">
        <p14:creationId xmlns:p14="http://schemas.microsoft.com/office/powerpoint/2010/main" val="12908260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476672"/>
            <a:ext cx="4176464" cy="6192688"/>
          </a:xfrm>
        </p:spPr>
        <p:txBody>
          <a:bodyPr>
            <a:normAutofit fontScale="90000"/>
          </a:bodyPr>
          <a:lstStyle/>
          <a:p>
            <a:r>
              <a:rPr lang="it-IT" dirty="0">
                <a:solidFill>
                  <a:srgbClr val="FFFF00"/>
                </a:solidFill>
              </a:rPr>
              <a:t>L'Azione Cattolica </a:t>
            </a:r>
            <a:r>
              <a:rPr lang="it-IT" dirty="0" smtClean="0">
                <a:solidFill>
                  <a:srgbClr val="FFFF00"/>
                </a:solidFill>
              </a:rPr>
              <a:t/>
            </a:r>
            <a:br>
              <a:rPr lang="it-IT" dirty="0" smtClean="0">
                <a:solidFill>
                  <a:srgbClr val="FFFF00"/>
                </a:solidFill>
              </a:rPr>
            </a:br>
            <a:r>
              <a:rPr lang="it-IT" dirty="0" smtClean="0">
                <a:solidFill>
                  <a:srgbClr val="FFFF00"/>
                </a:solidFill>
              </a:rPr>
              <a:t>conosce </a:t>
            </a:r>
            <a:r>
              <a:rPr lang="it-IT" dirty="0">
                <a:solidFill>
                  <a:srgbClr val="FFFF00"/>
                </a:solidFill>
              </a:rPr>
              <a:t>un momento di grande espansione nel secondo dopoguerra grazie all'impegno di Papa </a:t>
            </a:r>
            <a:r>
              <a:rPr lang="it-IT" b="1" dirty="0">
                <a:solidFill>
                  <a:srgbClr val="FFC000"/>
                </a:solidFill>
              </a:rPr>
              <a:t>Pio XII</a:t>
            </a:r>
          </a:p>
        </p:txBody>
      </p:sp>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4008" y="339904"/>
            <a:ext cx="4248472" cy="6139992"/>
          </a:xfrm>
          <a:prstGeom prst="rect">
            <a:avLst/>
          </a:prstGeom>
        </p:spPr>
      </p:pic>
    </p:spTree>
    <p:extLst>
      <p:ext uri="{BB962C8B-B14F-4D97-AF65-F5344CB8AC3E}">
        <p14:creationId xmlns:p14="http://schemas.microsoft.com/office/powerpoint/2010/main" val="5995398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6394722"/>
          </a:xfrm>
        </p:spPr>
        <p:txBody>
          <a:bodyPr>
            <a:normAutofit/>
          </a:bodyPr>
          <a:lstStyle/>
          <a:p>
            <a:r>
              <a:rPr lang="it-IT" dirty="0">
                <a:solidFill>
                  <a:srgbClr val="FFFF00"/>
                </a:solidFill>
              </a:rPr>
              <a:t>In occasione delle elezioni del 1948 vengono fondati, su mandato di Papa Pio XII, </a:t>
            </a:r>
            <a:r>
              <a:rPr lang="it-IT" b="1" dirty="0">
                <a:solidFill>
                  <a:srgbClr val="FFFF00"/>
                </a:solidFill>
              </a:rPr>
              <a:t>i</a:t>
            </a:r>
            <a:r>
              <a:rPr lang="it-IT" b="1" dirty="0">
                <a:solidFill>
                  <a:srgbClr val="FF0000"/>
                </a:solidFill>
              </a:rPr>
              <a:t> "Comitati Civici"</a:t>
            </a:r>
            <a:r>
              <a:rPr lang="it-IT" b="1" dirty="0">
                <a:solidFill>
                  <a:srgbClr val="FFFF00"/>
                </a:solidFill>
              </a:rPr>
              <a:t>.</a:t>
            </a:r>
            <a:r>
              <a:rPr lang="it-IT" b="1" dirty="0">
                <a:solidFill>
                  <a:srgbClr val="FF0000"/>
                </a:solidFill>
              </a:rPr>
              <a:t> </a:t>
            </a:r>
            <a:r>
              <a:rPr lang="it-IT" dirty="0">
                <a:solidFill>
                  <a:srgbClr val="FFFF00"/>
                </a:solidFill>
              </a:rPr>
              <a:t>Organizzati da </a:t>
            </a:r>
            <a:r>
              <a:rPr lang="it-IT" b="1" dirty="0">
                <a:solidFill>
                  <a:srgbClr val="FFC000"/>
                </a:solidFill>
              </a:rPr>
              <a:t>Luigi Gedda </a:t>
            </a:r>
            <a:r>
              <a:rPr lang="it-IT" dirty="0">
                <a:solidFill>
                  <a:srgbClr val="FFFF00"/>
                </a:solidFill>
              </a:rPr>
              <a:t>allo scopo di mobilitare le forze cattoliche per il delicato impegno elettorale, i Comitati risultano decisivi per evitare la vittoria elettorale della </a:t>
            </a:r>
            <a:r>
              <a:rPr lang="it-IT" dirty="0" smtClean="0">
                <a:solidFill>
                  <a:srgbClr val="FFFF00"/>
                </a:solidFill>
              </a:rPr>
              <a:t>sinistra</a:t>
            </a:r>
            <a:endParaRPr lang="it-IT" dirty="0">
              <a:solidFill>
                <a:srgbClr val="FFFF00"/>
              </a:solidFill>
            </a:endParaRPr>
          </a:p>
        </p:txBody>
      </p:sp>
    </p:spTree>
    <p:extLst>
      <p:ext uri="{BB962C8B-B14F-4D97-AF65-F5344CB8AC3E}">
        <p14:creationId xmlns:p14="http://schemas.microsoft.com/office/powerpoint/2010/main" val="29661824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solidFill>
                  <a:srgbClr val="FFFF00"/>
                </a:solidFill>
              </a:rPr>
              <a:t>L'AC </a:t>
            </a:r>
            <a:r>
              <a:rPr lang="it-IT" dirty="0" smtClean="0">
                <a:solidFill>
                  <a:srgbClr val="FFFF00"/>
                </a:solidFill>
              </a:rPr>
              <a:t>di LUIGI GEDDA</a:t>
            </a:r>
            <a:br>
              <a:rPr lang="it-IT" dirty="0" smtClean="0">
                <a:solidFill>
                  <a:srgbClr val="FFFF00"/>
                </a:solidFill>
              </a:rPr>
            </a:br>
            <a:r>
              <a:rPr lang="it-IT" dirty="0" smtClean="0">
                <a:solidFill>
                  <a:srgbClr val="FFFF00"/>
                </a:solidFill>
              </a:rPr>
              <a:t>conta </a:t>
            </a:r>
            <a:r>
              <a:rPr lang="it-IT" dirty="0">
                <a:solidFill>
                  <a:srgbClr val="FFFF00"/>
                </a:solidFill>
              </a:rPr>
              <a:t>due milioni e mezzo di </a:t>
            </a:r>
            <a:r>
              <a:rPr lang="it-IT" dirty="0" smtClean="0">
                <a:solidFill>
                  <a:srgbClr val="FFFF00"/>
                </a:solidFill>
              </a:rPr>
              <a:t>iscritti</a:t>
            </a:r>
            <a:endParaRPr lang="it-IT" dirty="0"/>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3608" y="1410950"/>
            <a:ext cx="7560840" cy="5254784"/>
          </a:xfrm>
        </p:spPr>
      </p:pic>
    </p:spTree>
    <p:extLst>
      <p:ext uri="{BB962C8B-B14F-4D97-AF65-F5344CB8AC3E}">
        <p14:creationId xmlns:p14="http://schemas.microsoft.com/office/powerpoint/2010/main" val="37295104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FFFF00"/>
                </a:solidFill>
                <a:latin typeface="Castellar" pitchFamily="18" charset="0"/>
              </a:rPr>
              <a:t>Carlo Carretto</a:t>
            </a:r>
            <a:endParaRPr lang="it-IT" b="1" dirty="0">
              <a:solidFill>
                <a:srgbClr val="FFFF00"/>
              </a:solidFill>
              <a:latin typeface="Castellar" pitchFamily="18" charset="0"/>
            </a:endParaRPr>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99592" y="1371448"/>
            <a:ext cx="7560840" cy="5130037"/>
          </a:xfrm>
        </p:spPr>
      </p:pic>
    </p:spTree>
    <p:extLst>
      <p:ext uri="{BB962C8B-B14F-4D97-AF65-F5344CB8AC3E}">
        <p14:creationId xmlns:p14="http://schemas.microsoft.com/office/powerpoint/2010/main" val="13581758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6106690"/>
          </a:xfrm>
        </p:spPr>
        <p:txBody>
          <a:bodyPr>
            <a:normAutofit/>
          </a:bodyPr>
          <a:lstStyle/>
          <a:p>
            <a:r>
              <a:rPr lang="it-IT" dirty="0">
                <a:solidFill>
                  <a:srgbClr val="FFFF00"/>
                </a:solidFill>
              </a:rPr>
              <a:t>Lo spirito di rinnovamento </a:t>
            </a:r>
            <a:r>
              <a:rPr lang="it-IT" dirty="0" smtClean="0">
                <a:solidFill>
                  <a:srgbClr val="FFFF00"/>
                </a:solidFill>
              </a:rPr>
              <a:t/>
            </a:r>
            <a:br>
              <a:rPr lang="it-IT" dirty="0" smtClean="0">
                <a:solidFill>
                  <a:srgbClr val="FFFF00"/>
                </a:solidFill>
              </a:rPr>
            </a:br>
            <a:r>
              <a:rPr lang="it-IT" dirty="0" smtClean="0">
                <a:solidFill>
                  <a:srgbClr val="FFFF00"/>
                </a:solidFill>
              </a:rPr>
              <a:t>seguito </a:t>
            </a:r>
            <a:r>
              <a:rPr lang="it-IT" dirty="0">
                <a:solidFill>
                  <a:srgbClr val="FFFF00"/>
                </a:solidFill>
              </a:rPr>
              <a:t>al Concilio Vaticano II </a:t>
            </a:r>
            <a:r>
              <a:rPr lang="it-IT" dirty="0" smtClean="0">
                <a:solidFill>
                  <a:srgbClr val="FFFF00"/>
                </a:solidFill>
              </a:rPr>
              <a:t/>
            </a:r>
            <a:br>
              <a:rPr lang="it-IT" dirty="0" smtClean="0">
                <a:solidFill>
                  <a:srgbClr val="FFFF00"/>
                </a:solidFill>
              </a:rPr>
            </a:br>
            <a:r>
              <a:rPr lang="it-IT" dirty="0" smtClean="0">
                <a:solidFill>
                  <a:srgbClr val="FFFF00"/>
                </a:solidFill>
              </a:rPr>
              <a:t>porta </a:t>
            </a:r>
            <a:r>
              <a:rPr lang="it-IT" dirty="0">
                <a:solidFill>
                  <a:srgbClr val="FFFF00"/>
                </a:solidFill>
              </a:rPr>
              <a:t>nel 1964 alla nomina di </a:t>
            </a:r>
            <a:r>
              <a:rPr lang="it-IT" b="1" dirty="0">
                <a:solidFill>
                  <a:srgbClr val="FF0000"/>
                </a:solidFill>
              </a:rPr>
              <a:t>Vittorio Bachelet </a:t>
            </a:r>
            <a:r>
              <a:rPr lang="it-IT" b="1" dirty="0" smtClean="0">
                <a:solidFill>
                  <a:srgbClr val="FF0000"/>
                </a:solidFill>
              </a:rPr>
              <a:t/>
            </a:r>
            <a:br>
              <a:rPr lang="it-IT" b="1" dirty="0" smtClean="0">
                <a:solidFill>
                  <a:srgbClr val="FF0000"/>
                </a:solidFill>
              </a:rPr>
            </a:br>
            <a:r>
              <a:rPr lang="it-IT" dirty="0" smtClean="0">
                <a:solidFill>
                  <a:srgbClr val="FFFF00"/>
                </a:solidFill>
              </a:rPr>
              <a:t>a </a:t>
            </a:r>
            <a:r>
              <a:rPr lang="it-IT" dirty="0">
                <a:solidFill>
                  <a:srgbClr val="FFFF00"/>
                </a:solidFill>
              </a:rPr>
              <a:t>Presidente della Giunta Centrale di </a:t>
            </a:r>
            <a:r>
              <a:rPr lang="it-IT" dirty="0" smtClean="0">
                <a:solidFill>
                  <a:srgbClr val="FFFF00"/>
                </a:solidFill>
              </a:rPr>
              <a:t>Azione Cattolica</a:t>
            </a:r>
            <a:endParaRPr lang="it-IT" dirty="0">
              <a:solidFill>
                <a:srgbClr val="FFFF00"/>
              </a:solidFill>
            </a:endParaRPr>
          </a:p>
        </p:txBody>
      </p:sp>
    </p:spTree>
    <p:extLst>
      <p:ext uri="{BB962C8B-B14F-4D97-AF65-F5344CB8AC3E}">
        <p14:creationId xmlns:p14="http://schemas.microsoft.com/office/powerpoint/2010/main" val="16498146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5576" y="260648"/>
            <a:ext cx="7473497" cy="5978798"/>
          </a:xfrm>
        </p:spPr>
      </p:pic>
    </p:spTree>
    <p:extLst>
      <p:ext uri="{BB962C8B-B14F-4D97-AF65-F5344CB8AC3E}">
        <p14:creationId xmlns:p14="http://schemas.microsoft.com/office/powerpoint/2010/main" val="36649929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6322714"/>
          </a:xfrm>
        </p:spPr>
        <p:txBody>
          <a:bodyPr>
            <a:normAutofit fontScale="90000"/>
          </a:bodyPr>
          <a:lstStyle/>
          <a:p>
            <a:r>
              <a:rPr lang="it-IT" b="1" dirty="0" smtClean="0">
                <a:solidFill>
                  <a:srgbClr val="FFFF00"/>
                </a:solidFill>
              </a:rPr>
              <a:t>1969</a:t>
            </a:r>
            <a:r>
              <a:rPr lang="it-IT" dirty="0" smtClean="0">
                <a:solidFill>
                  <a:srgbClr val="FFFF00"/>
                </a:solidFill>
              </a:rPr>
              <a:t/>
            </a:r>
            <a:br>
              <a:rPr lang="it-IT" dirty="0" smtClean="0">
                <a:solidFill>
                  <a:srgbClr val="FFFF00"/>
                </a:solidFill>
              </a:rPr>
            </a:br>
            <a:r>
              <a:rPr lang="it-IT" dirty="0" smtClean="0">
                <a:solidFill>
                  <a:srgbClr val="FFFF00"/>
                </a:solidFill>
              </a:rPr>
              <a:t>l’ACI rinnova il suo Statuto</a:t>
            </a:r>
            <a:br>
              <a:rPr lang="it-IT" dirty="0" smtClean="0">
                <a:solidFill>
                  <a:srgbClr val="FFFF00"/>
                </a:solidFill>
              </a:rPr>
            </a:br>
            <a:r>
              <a:rPr lang="it-IT" dirty="0" smtClean="0">
                <a:solidFill>
                  <a:srgbClr val="FFFF00"/>
                </a:solidFill>
              </a:rPr>
              <a:t>e viene </a:t>
            </a:r>
            <a:r>
              <a:rPr lang="it-IT" dirty="0">
                <a:solidFill>
                  <a:srgbClr val="FFFF00"/>
                </a:solidFill>
              </a:rPr>
              <a:t>organizzata in due </a:t>
            </a:r>
            <a:r>
              <a:rPr lang="it-IT" b="1" dirty="0">
                <a:solidFill>
                  <a:srgbClr val="FF0000"/>
                </a:solidFill>
              </a:rPr>
              <a:t>Settori</a:t>
            </a:r>
            <a:r>
              <a:rPr lang="it-IT" dirty="0">
                <a:solidFill>
                  <a:srgbClr val="FFFF00"/>
                </a:solidFill>
              </a:rPr>
              <a:t>, uno per i </a:t>
            </a:r>
            <a:r>
              <a:rPr lang="it-IT" b="1" dirty="0">
                <a:solidFill>
                  <a:srgbClr val="FF0000"/>
                </a:solidFill>
              </a:rPr>
              <a:t>giovani</a:t>
            </a:r>
            <a:r>
              <a:rPr lang="it-IT" dirty="0">
                <a:solidFill>
                  <a:srgbClr val="FFFF00"/>
                </a:solidFill>
              </a:rPr>
              <a:t> e uno per gli </a:t>
            </a:r>
            <a:r>
              <a:rPr lang="it-IT" b="1" dirty="0">
                <a:solidFill>
                  <a:srgbClr val="FF0000"/>
                </a:solidFill>
              </a:rPr>
              <a:t>adulti</a:t>
            </a:r>
            <a:r>
              <a:rPr lang="it-IT" dirty="0">
                <a:solidFill>
                  <a:srgbClr val="FFFF00"/>
                </a:solidFill>
              </a:rPr>
              <a:t>, al posto dei precedenti quattro Rami (Gioventù Maschile, Gioventù Femminile, Unione Donne, Unione Uomini), mentre le Sezioni minori sono sostituite con l'unica struttura dell'</a:t>
            </a:r>
            <a:r>
              <a:rPr lang="it-IT" b="1" dirty="0">
                <a:solidFill>
                  <a:srgbClr val="FF0000"/>
                </a:solidFill>
              </a:rPr>
              <a:t>Azione Cattolica dei Ragazzi</a:t>
            </a:r>
            <a:r>
              <a:rPr lang="it-IT" dirty="0">
                <a:solidFill>
                  <a:srgbClr val="FFFF00"/>
                </a:solidFill>
              </a:rPr>
              <a:t> (ACR</a:t>
            </a:r>
            <a:r>
              <a:rPr lang="it-IT" dirty="0" smtClean="0">
                <a:solidFill>
                  <a:srgbClr val="FFFF00"/>
                </a:solidFill>
              </a:rPr>
              <a:t>)</a:t>
            </a:r>
            <a:endParaRPr lang="it-IT" dirty="0">
              <a:solidFill>
                <a:srgbClr val="FFFF00"/>
              </a:solidFill>
            </a:endParaRPr>
          </a:p>
        </p:txBody>
      </p:sp>
    </p:spTree>
    <p:extLst>
      <p:ext uri="{BB962C8B-B14F-4D97-AF65-F5344CB8AC3E}">
        <p14:creationId xmlns:p14="http://schemas.microsoft.com/office/powerpoint/2010/main" val="38576171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3373" y="116633"/>
            <a:ext cx="8831115" cy="6670298"/>
          </a:xfrm>
        </p:spPr>
      </p:pic>
    </p:spTree>
    <p:extLst>
      <p:ext uri="{BB962C8B-B14F-4D97-AF65-F5344CB8AC3E}">
        <p14:creationId xmlns:p14="http://schemas.microsoft.com/office/powerpoint/2010/main" val="13783594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292080" y="274638"/>
            <a:ext cx="3394720" cy="6322714"/>
          </a:xfrm>
        </p:spPr>
        <p:txBody>
          <a:bodyPr/>
          <a:lstStyle/>
          <a:p>
            <a:r>
              <a:rPr lang="it-IT" b="1" dirty="0" smtClean="0">
                <a:solidFill>
                  <a:srgbClr val="FFFF00"/>
                </a:solidFill>
              </a:rPr>
              <a:t>Mario</a:t>
            </a:r>
            <a:br>
              <a:rPr lang="it-IT" b="1" dirty="0" smtClean="0">
                <a:solidFill>
                  <a:srgbClr val="FFFF00"/>
                </a:solidFill>
              </a:rPr>
            </a:br>
            <a:r>
              <a:rPr lang="it-IT" b="1" dirty="0" smtClean="0">
                <a:solidFill>
                  <a:srgbClr val="FFFF00"/>
                </a:solidFill>
              </a:rPr>
              <a:t>Agnes</a:t>
            </a:r>
            <a:endParaRPr lang="it-IT" b="1" dirty="0">
              <a:solidFill>
                <a:srgbClr val="FFFF00"/>
              </a:solidFill>
            </a:endParaRPr>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6" y="404664"/>
            <a:ext cx="4608512" cy="6144683"/>
          </a:xfrm>
        </p:spPr>
      </p:pic>
    </p:spTree>
    <p:extLst>
      <p:ext uri="{BB962C8B-B14F-4D97-AF65-F5344CB8AC3E}">
        <p14:creationId xmlns:p14="http://schemas.microsoft.com/office/powerpoint/2010/main" val="30022276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436096" y="274638"/>
            <a:ext cx="3250704" cy="6394722"/>
          </a:xfrm>
        </p:spPr>
        <p:txBody>
          <a:bodyPr>
            <a:normAutofit/>
          </a:bodyPr>
          <a:lstStyle/>
          <a:p>
            <a:r>
              <a:rPr lang="it-IT" b="1" dirty="0" smtClean="0">
                <a:solidFill>
                  <a:srgbClr val="FFFF00"/>
                </a:solidFill>
              </a:rPr>
              <a:t>Alberto</a:t>
            </a:r>
            <a:br>
              <a:rPr lang="it-IT" b="1" dirty="0" smtClean="0">
                <a:solidFill>
                  <a:srgbClr val="FFFF00"/>
                </a:solidFill>
              </a:rPr>
            </a:br>
            <a:r>
              <a:rPr lang="it-IT" b="1" dirty="0" err="1" smtClean="0">
                <a:solidFill>
                  <a:srgbClr val="FFFF00"/>
                </a:solidFill>
              </a:rPr>
              <a:t>Monticone</a:t>
            </a:r>
            <a:endParaRPr lang="it-IT" b="1" dirty="0">
              <a:solidFill>
                <a:srgbClr val="FFFF00"/>
              </a:solidFill>
            </a:endParaRPr>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4056" y="0"/>
            <a:ext cx="5110032" cy="6813376"/>
          </a:xfrm>
        </p:spPr>
      </p:pic>
    </p:spTree>
    <p:extLst>
      <p:ext uri="{BB962C8B-B14F-4D97-AF65-F5344CB8AC3E}">
        <p14:creationId xmlns:p14="http://schemas.microsoft.com/office/powerpoint/2010/main" val="35960362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364088" y="274638"/>
            <a:ext cx="3322712" cy="6034682"/>
          </a:xfrm>
        </p:spPr>
        <p:txBody>
          <a:bodyPr/>
          <a:lstStyle/>
          <a:p>
            <a:r>
              <a:rPr lang="it-IT" b="1" dirty="0" smtClean="0">
                <a:solidFill>
                  <a:srgbClr val="FFFF00"/>
                </a:solidFill>
              </a:rPr>
              <a:t>Raffaele</a:t>
            </a:r>
            <a:br>
              <a:rPr lang="it-IT" b="1" dirty="0" smtClean="0">
                <a:solidFill>
                  <a:srgbClr val="FFFF00"/>
                </a:solidFill>
              </a:rPr>
            </a:br>
            <a:r>
              <a:rPr lang="it-IT" b="1" dirty="0" err="1" smtClean="0">
                <a:solidFill>
                  <a:srgbClr val="FFFF00"/>
                </a:solidFill>
              </a:rPr>
              <a:t>Cananzi</a:t>
            </a:r>
            <a:endParaRPr lang="it-IT" b="1" dirty="0">
              <a:solidFill>
                <a:srgbClr val="FFFF00"/>
              </a:solidFill>
            </a:endParaRPr>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9501" y="116632"/>
            <a:ext cx="4968551" cy="6624736"/>
          </a:xfrm>
        </p:spPr>
      </p:pic>
    </p:spTree>
    <p:extLst>
      <p:ext uri="{BB962C8B-B14F-4D97-AF65-F5344CB8AC3E}">
        <p14:creationId xmlns:p14="http://schemas.microsoft.com/office/powerpoint/2010/main" val="34508801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2962672" cy="6322714"/>
          </a:xfrm>
        </p:spPr>
        <p:txBody>
          <a:bodyPr/>
          <a:lstStyle/>
          <a:p>
            <a:r>
              <a:rPr lang="it-IT" b="1" dirty="0" smtClean="0">
                <a:solidFill>
                  <a:srgbClr val="FFFF00"/>
                </a:solidFill>
              </a:rPr>
              <a:t>Giuseppe</a:t>
            </a:r>
            <a:br>
              <a:rPr lang="it-IT" b="1" dirty="0" smtClean="0">
                <a:solidFill>
                  <a:srgbClr val="FFFF00"/>
                </a:solidFill>
              </a:rPr>
            </a:br>
            <a:r>
              <a:rPr lang="it-IT" b="1" dirty="0" smtClean="0">
                <a:solidFill>
                  <a:srgbClr val="FFFF00"/>
                </a:solidFill>
              </a:rPr>
              <a:t>Gervasio</a:t>
            </a:r>
            <a:endParaRPr lang="it-IT" b="1" dirty="0">
              <a:solidFill>
                <a:srgbClr val="FFFF00"/>
              </a:solidFill>
            </a:endParaRPr>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39952" y="188640"/>
            <a:ext cx="4865588" cy="6487452"/>
          </a:xfrm>
        </p:spPr>
      </p:pic>
    </p:spTree>
    <p:extLst>
      <p:ext uri="{BB962C8B-B14F-4D97-AF65-F5344CB8AC3E}">
        <p14:creationId xmlns:p14="http://schemas.microsoft.com/office/powerpoint/2010/main" val="33229344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3034680" cy="6394722"/>
          </a:xfrm>
        </p:spPr>
        <p:txBody>
          <a:bodyPr/>
          <a:lstStyle/>
          <a:p>
            <a:r>
              <a:rPr lang="it-IT" b="1" dirty="0" smtClean="0">
                <a:solidFill>
                  <a:srgbClr val="FFFF00"/>
                </a:solidFill>
              </a:rPr>
              <a:t>Paola</a:t>
            </a:r>
            <a:br>
              <a:rPr lang="it-IT" b="1" dirty="0" smtClean="0">
                <a:solidFill>
                  <a:srgbClr val="FFFF00"/>
                </a:solidFill>
              </a:rPr>
            </a:br>
            <a:r>
              <a:rPr lang="it-IT" b="1" dirty="0" smtClean="0">
                <a:solidFill>
                  <a:srgbClr val="FFFF00"/>
                </a:solidFill>
              </a:rPr>
              <a:t>Bignardi</a:t>
            </a:r>
            <a:endParaRPr lang="it-IT" b="1" dirty="0">
              <a:solidFill>
                <a:srgbClr val="FFFF00"/>
              </a:solidFill>
            </a:endParaRPr>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95936" y="253757"/>
            <a:ext cx="4937596" cy="6583461"/>
          </a:xfrm>
        </p:spPr>
      </p:pic>
    </p:spTree>
    <p:extLst>
      <p:ext uri="{BB962C8B-B14F-4D97-AF65-F5344CB8AC3E}">
        <p14:creationId xmlns:p14="http://schemas.microsoft.com/office/powerpoint/2010/main" val="28983968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l"/>
            <a:r>
              <a:rPr lang="it-IT" b="1" dirty="0" smtClean="0">
                <a:solidFill>
                  <a:srgbClr val="FFFF00"/>
                </a:solidFill>
              </a:rPr>
              <a:t>Luigi Alici</a:t>
            </a:r>
            <a:endParaRPr lang="it-IT" b="1" dirty="0">
              <a:solidFill>
                <a:srgbClr val="FFFF00"/>
              </a:solidFill>
            </a:endParaRPr>
          </a:p>
        </p:txBody>
      </p:sp>
      <p:pic>
        <p:nvPicPr>
          <p:cNvPr id="6" name="Segnaposto contenuto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79764" y="1484784"/>
            <a:ext cx="8060549" cy="5214168"/>
          </a:xfrm>
        </p:spPr>
      </p:pic>
    </p:spTree>
    <p:extLst>
      <p:ext uri="{BB962C8B-B14F-4D97-AF65-F5344CB8AC3E}">
        <p14:creationId xmlns:p14="http://schemas.microsoft.com/office/powerpoint/2010/main" val="21948138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FFFF00"/>
                </a:solidFill>
              </a:rPr>
              <a:t>Franco Miano</a:t>
            </a:r>
            <a:endParaRPr lang="it-IT" b="1" dirty="0">
              <a:solidFill>
                <a:srgbClr val="FFFF00"/>
              </a:solidFill>
            </a:endParaRPr>
          </a:p>
        </p:txBody>
      </p:sp>
      <p:pic>
        <p:nvPicPr>
          <p:cNvPr id="4" name="Segnaposto contenut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11560" y="1398918"/>
            <a:ext cx="7776864" cy="5434593"/>
          </a:xfrm>
        </p:spPr>
      </p:pic>
    </p:spTree>
    <p:extLst>
      <p:ext uri="{BB962C8B-B14F-4D97-AF65-F5344CB8AC3E}">
        <p14:creationId xmlns:p14="http://schemas.microsoft.com/office/powerpoint/2010/main" val="26974792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6034682"/>
          </a:xfrm>
        </p:spPr>
        <p:txBody>
          <a:bodyPr>
            <a:normAutofit/>
          </a:bodyPr>
          <a:lstStyle/>
          <a:p>
            <a:r>
              <a:rPr lang="it-IT" dirty="0" smtClean="0">
                <a:solidFill>
                  <a:srgbClr val="FFFF00"/>
                </a:solidFill>
                <a:latin typeface="Broadway" pitchFamily="82" charset="0"/>
              </a:rPr>
              <a:t>La storia dell’ACI </a:t>
            </a:r>
            <a:br>
              <a:rPr lang="it-IT" dirty="0" smtClean="0">
                <a:solidFill>
                  <a:srgbClr val="FFFF00"/>
                </a:solidFill>
                <a:latin typeface="Broadway" pitchFamily="82" charset="0"/>
              </a:rPr>
            </a:br>
            <a:r>
              <a:rPr lang="it-IT" dirty="0" smtClean="0">
                <a:solidFill>
                  <a:srgbClr val="FFFF00"/>
                </a:solidFill>
                <a:latin typeface="Broadway" pitchFamily="82" charset="0"/>
              </a:rPr>
              <a:t>è una di santità…</a:t>
            </a:r>
            <a:br>
              <a:rPr lang="it-IT" dirty="0" smtClean="0">
                <a:solidFill>
                  <a:srgbClr val="FFFF00"/>
                </a:solidFill>
                <a:latin typeface="Broadway" pitchFamily="82" charset="0"/>
              </a:rPr>
            </a:br>
            <a:r>
              <a:rPr lang="it-IT" dirty="0" smtClean="0">
                <a:solidFill>
                  <a:srgbClr val="FFFF00"/>
                </a:solidFill>
                <a:latin typeface="Broadway" pitchFamily="82" charset="0"/>
              </a:rPr>
              <a:t/>
            </a:r>
            <a:br>
              <a:rPr lang="it-IT" dirty="0" smtClean="0">
                <a:solidFill>
                  <a:srgbClr val="FFFF00"/>
                </a:solidFill>
                <a:latin typeface="Broadway" pitchFamily="82" charset="0"/>
              </a:rPr>
            </a:br>
            <a:r>
              <a:rPr lang="it-IT" dirty="0" smtClean="0">
                <a:solidFill>
                  <a:srgbClr val="FFFF00"/>
                </a:solidFill>
                <a:latin typeface="Broadway" pitchFamily="82" charset="0"/>
              </a:rPr>
              <a:t>la storia </a:t>
            </a:r>
            <a:br>
              <a:rPr lang="it-IT" dirty="0" smtClean="0">
                <a:solidFill>
                  <a:srgbClr val="FFFF00"/>
                </a:solidFill>
                <a:latin typeface="Broadway" pitchFamily="82" charset="0"/>
              </a:rPr>
            </a:br>
            <a:r>
              <a:rPr lang="it-IT" dirty="0" smtClean="0">
                <a:solidFill>
                  <a:srgbClr val="FFFF00"/>
                </a:solidFill>
                <a:latin typeface="Broadway" pitchFamily="82" charset="0"/>
              </a:rPr>
              <a:t>di uomini e donne </a:t>
            </a:r>
            <a:br>
              <a:rPr lang="it-IT" dirty="0" smtClean="0">
                <a:solidFill>
                  <a:srgbClr val="FFFF00"/>
                </a:solidFill>
                <a:latin typeface="Broadway" pitchFamily="82" charset="0"/>
              </a:rPr>
            </a:br>
            <a:r>
              <a:rPr lang="it-IT" dirty="0" smtClean="0">
                <a:solidFill>
                  <a:srgbClr val="FFFF00"/>
                </a:solidFill>
                <a:latin typeface="Broadway" pitchFamily="82" charset="0"/>
              </a:rPr>
              <a:t/>
            </a:r>
            <a:br>
              <a:rPr lang="it-IT" dirty="0" smtClean="0">
                <a:solidFill>
                  <a:srgbClr val="FFFF00"/>
                </a:solidFill>
                <a:latin typeface="Broadway" pitchFamily="82" charset="0"/>
              </a:rPr>
            </a:br>
            <a:r>
              <a:rPr lang="it-IT" sz="4800" dirty="0" smtClean="0">
                <a:solidFill>
                  <a:srgbClr val="FF0000"/>
                </a:solidFill>
                <a:latin typeface="Broadway" pitchFamily="82" charset="0"/>
              </a:rPr>
              <a:t>«fatti per il bene»</a:t>
            </a:r>
            <a:endParaRPr lang="it-IT" sz="4800" dirty="0">
              <a:solidFill>
                <a:srgbClr val="FF0000"/>
              </a:solidFill>
              <a:latin typeface="Broadway" pitchFamily="82" charset="0"/>
            </a:endParaRPr>
          </a:p>
        </p:txBody>
      </p:sp>
    </p:spTree>
    <p:extLst>
      <p:ext uri="{BB962C8B-B14F-4D97-AF65-F5344CB8AC3E}">
        <p14:creationId xmlns:p14="http://schemas.microsoft.com/office/powerpoint/2010/main" val="21448815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9512" y="274638"/>
            <a:ext cx="4032448" cy="5530626"/>
          </a:xfrm>
        </p:spPr>
        <p:txBody>
          <a:bodyPr>
            <a:normAutofit/>
          </a:bodyPr>
          <a:lstStyle/>
          <a:p>
            <a:r>
              <a:rPr lang="it-IT" dirty="0" smtClean="0">
                <a:solidFill>
                  <a:srgbClr val="FFFF00"/>
                </a:solidFill>
                <a:latin typeface="Engravers MT" pitchFamily="18" charset="0"/>
              </a:rPr>
              <a:t>Pier </a:t>
            </a:r>
            <a:br>
              <a:rPr lang="it-IT" dirty="0" smtClean="0">
                <a:solidFill>
                  <a:srgbClr val="FFFF00"/>
                </a:solidFill>
                <a:latin typeface="Engravers MT" pitchFamily="18" charset="0"/>
              </a:rPr>
            </a:br>
            <a:r>
              <a:rPr lang="it-IT" dirty="0" smtClean="0">
                <a:solidFill>
                  <a:srgbClr val="FFFF00"/>
                </a:solidFill>
                <a:latin typeface="Engravers MT" pitchFamily="18" charset="0"/>
              </a:rPr>
              <a:t/>
            </a:r>
            <a:br>
              <a:rPr lang="it-IT" dirty="0" smtClean="0">
                <a:solidFill>
                  <a:srgbClr val="FFFF00"/>
                </a:solidFill>
                <a:latin typeface="Engravers MT" pitchFamily="18" charset="0"/>
              </a:rPr>
            </a:br>
            <a:r>
              <a:rPr lang="it-IT" dirty="0" smtClean="0">
                <a:solidFill>
                  <a:srgbClr val="FFFF00"/>
                </a:solidFill>
                <a:latin typeface="Engravers MT" pitchFamily="18" charset="0"/>
              </a:rPr>
              <a:t>Giorgio</a:t>
            </a:r>
            <a:br>
              <a:rPr lang="it-IT" dirty="0" smtClean="0">
                <a:solidFill>
                  <a:srgbClr val="FFFF00"/>
                </a:solidFill>
                <a:latin typeface="Engravers MT" pitchFamily="18" charset="0"/>
              </a:rPr>
            </a:br>
            <a:r>
              <a:rPr lang="it-IT" dirty="0">
                <a:solidFill>
                  <a:srgbClr val="FFFF00"/>
                </a:solidFill>
                <a:latin typeface="Engravers MT" pitchFamily="18" charset="0"/>
              </a:rPr>
              <a:t/>
            </a:r>
            <a:br>
              <a:rPr lang="it-IT" dirty="0">
                <a:solidFill>
                  <a:srgbClr val="FFFF00"/>
                </a:solidFill>
                <a:latin typeface="Engravers MT" pitchFamily="18" charset="0"/>
              </a:rPr>
            </a:br>
            <a:r>
              <a:rPr lang="it-IT" dirty="0" smtClean="0">
                <a:solidFill>
                  <a:srgbClr val="FFFF00"/>
                </a:solidFill>
                <a:latin typeface="Engravers MT" pitchFamily="18" charset="0"/>
              </a:rPr>
              <a:t> </a:t>
            </a:r>
            <a:r>
              <a:rPr lang="it-IT" dirty="0" err="1" smtClean="0">
                <a:solidFill>
                  <a:srgbClr val="FFFF00"/>
                </a:solidFill>
                <a:latin typeface="Engravers MT" pitchFamily="18" charset="0"/>
              </a:rPr>
              <a:t>Frassati</a:t>
            </a:r>
            <a:endParaRPr lang="it-IT" dirty="0">
              <a:solidFill>
                <a:srgbClr val="FFFF00"/>
              </a:solidFill>
              <a:latin typeface="Engravers MT" pitchFamily="18" charset="0"/>
            </a:endParaRPr>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83968" y="116632"/>
            <a:ext cx="4464496" cy="6628464"/>
          </a:xfrm>
        </p:spPr>
      </p:pic>
    </p:spTree>
    <p:extLst>
      <p:ext uri="{BB962C8B-B14F-4D97-AF65-F5344CB8AC3E}">
        <p14:creationId xmlns:p14="http://schemas.microsoft.com/office/powerpoint/2010/main" val="1912951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95430" y="0"/>
            <a:ext cx="4764802" cy="6877197"/>
          </a:xfrm>
        </p:spPr>
      </p:pic>
    </p:spTree>
    <p:extLst>
      <p:ext uri="{BB962C8B-B14F-4D97-AF65-F5344CB8AC3E}">
        <p14:creationId xmlns:p14="http://schemas.microsoft.com/office/powerpoint/2010/main" val="16196998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364088" y="274638"/>
            <a:ext cx="3322712" cy="6178698"/>
          </a:xfrm>
        </p:spPr>
        <p:txBody>
          <a:bodyPr/>
          <a:lstStyle/>
          <a:p>
            <a:r>
              <a:rPr lang="it-IT" dirty="0" smtClean="0">
                <a:solidFill>
                  <a:srgbClr val="FFFF00"/>
                </a:solidFill>
                <a:latin typeface="Elephant" pitchFamily="18" charset="0"/>
              </a:rPr>
              <a:t>Gino</a:t>
            </a:r>
            <a:br>
              <a:rPr lang="it-IT" dirty="0" smtClean="0">
                <a:solidFill>
                  <a:srgbClr val="FFFF00"/>
                </a:solidFill>
                <a:latin typeface="Elephant" pitchFamily="18" charset="0"/>
              </a:rPr>
            </a:br>
            <a:r>
              <a:rPr lang="it-IT" dirty="0" smtClean="0">
                <a:solidFill>
                  <a:srgbClr val="FFFF00"/>
                </a:solidFill>
                <a:latin typeface="Elephant" pitchFamily="18" charset="0"/>
              </a:rPr>
              <a:t>Pistoni</a:t>
            </a:r>
            <a:endParaRPr lang="it-IT" dirty="0">
              <a:solidFill>
                <a:srgbClr val="FFFF00"/>
              </a:solidFill>
              <a:latin typeface="Elephant" pitchFamily="18" charset="0"/>
            </a:endParaRPr>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512" y="260648"/>
            <a:ext cx="4680738" cy="6336704"/>
          </a:xfrm>
        </p:spPr>
      </p:pic>
    </p:spTree>
    <p:extLst>
      <p:ext uri="{BB962C8B-B14F-4D97-AF65-F5344CB8AC3E}">
        <p14:creationId xmlns:p14="http://schemas.microsoft.com/office/powerpoint/2010/main" val="31637162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887" y="980728"/>
            <a:ext cx="9089009" cy="5112568"/>
          </a:xfrm>
        </p:spPr>
      </p:pic>
    </p:spTree>
    <p:extLst>
      <p:ext uri="{BB962C8B-B14F-4D97-AF65-F5344CB8AC3E}">
        <p14:creationId xmlns:p14="http://schemas.microsoft.com/office/powerpoint/2010/main" val="3200354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364088" y="274638"/>
            <a:ext cx="3322712" cy="6466730"/>
          </a:xfrm>
        </p:spPr>
        <p:txBody>
          <a:bodyPr/>
          <a:lstStyle/>
          <a:p>
            <a:r>
              <a:rPr lang="it-IT" b="1" dirty="0" err="1" smtClean="0">
                <a:solidFill>
                  <a:srgbClr val="FFFF00"/>
                </a:solidFill>
              </a:rPr>
              <a:t>Nennolina</a:t>
            </a:r>
            <a:endParaRPr lang="it-IT" b="1" dirty="0">
              <a:solidFill>
                <a:srgbClr val="FFFF00"/>
              </a:solidFill>
            </a:endParaRPr>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941" y="111463"/>
            <a:ext cx="4824536" cy="6764049"/>
          </a:xfrm>
        </p:spPr>
      </p:pic>
    </p:spTree>
    <p:extLst>
      <p:ext uri="{BB962C8B-B14F-4D97-AF65-F5344CB8AC3E}">
        <p14:creationId xmlns:p14="http://schemas.microsoft.com/office/powerpoint/2010/main" val="22956908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580112" y="274638"/>
            <a:ext cx="3106688" cy="6178698"/>
          </a:xfrm>
        </p:spPr>
        <p:txBody>
          <a:bodyPr/>
          <a:lstStyle/>
          <a:p>
            <a:r>
              <a:rPr lang="it-IT" b="1" dirty="0" smtClean="0">
                <a:solidFill>
                  <a:srgbClr val="FFFF00"/>
                </a:solidFill>
              </a:rPr>
              <a:t>Gianna</a:t>
            </a:r>
            <a:br>
              <a:rPr lang="it-IT" b="1" dirty="0" smtClean="0">
                <a:solidFill>
                  <a:srgbClr val="FFFF00"/>
                </a:solidFill>
              </a:rPr>
            </a:br>
            <a:r>
              <a:rPr lang="it-IT" b="1" dirty="0" smtClean="0">
                <a:solidFill>
                  <a:srgbClr val="FFFF00"/>
                </a:solidFill>
              </a:rPr>
              <a:t>Beretta</a:t>
            </a:r>
            <a:br>
              <a:rPr lang="it-IT" b="1" dirty="0" smtClean="0">
                <a:solidFill>
                  <a:srgbClr val="FFFF00"/>
                </a:solidFill>
              </a:rPr>
            </a:br>
            <a:r>
              <a:rPr lang="it-IT" b="1" dirty="0" smtClean="0">
                <a:solidFill>
                  <a:srgbClr val="FFFF00"/>
                </a:solidFill>
              </a:rPr>
              <a:t>Molla</a:t>
            </a:r>
            <a:endParaRPr lang="it-IT" b="1" dirty="0">
              <a:solidFill>
                <a:srgbClr val="FFFF00"/>
              </a:solidFill>
            </a:endParaRPr>
          </a:p>
        </p:txBody>
      </p:sp>
      <p:pic>
        <p:nvPicPr>
          <p:cNvPr id="6" name="Segnaposto contenuto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1520" y="332656"/>
            <a:ext cx="4775571" cy="6283645"/>
          </a:xfrm>
        </p:spPr>
      </p:pic>
    </p:spTree>
    <p:extLst>
      <p:ext uri="{BB962C8B-B14F-4D97-AF65-F5344CB8AC3E}">
        <p14:creationId xmlns:p14="http://schemas.microsoft.com/office/powerpoint/2010/main" val="36555627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3754760" cy="5962674"/>
          </a:xfrm>
        </p:spPr>
        <p:txBody>
          <a:bodyPr/>
          <a:lstStyle/>
          <a:p>
            <a:r>
              <a:rPr lang="it-IT" b="1" dirty="0" smtClean="0">
                <a:solidFill>
                  <a:srgbClr val="FFFF00"/>
                </a:solidFill>
              </a:rPr>
              <a:t>Giorgio </a:t>
            </a:r>
            <a:br>
              <a:rPr lang="it-IT" b="1" dirty="0" smtClean="0">
                <a:solidFill>
                  <a:srgbClr val="FFFF00"/>
                </a:solidFill>
              </a:rPr>
            </a:br>
            <a:r>
              <a:rPr lang="it-IT" b="1" dirty="0" smtClean="0">
                <a:solidFill>
                  <a:srgbClr val="FFFF00"/>
                </a:solidFill>
              </a:rPr>
              <a:t>La Pira</a:t>
            </a:r>
            <a:endParaRPr lang="it-IT" b="1" dirty="0">
              <a:solidFill>
                <a:srgbClr val="FFFF00"/>
              </a:solidFill>
            </a:endParaRPr>
          </a:p>
        </p:txBody>
      </p:sp>
      <p:pic>
        <p:nvPicPr>
          <p:cNvPr id="8" name="Segnaposto contenuto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77886" y="66906"/>
            <a:ext cx="4766114" cy="6791094"/>
          </a:xfrm>
        </p:spPr>
      </p:pic>
    </p:spTree>
    <p:extLst>
      <p:ext uri="{BB962C8B-B14F-4D97-AF65-F5344CB8AC3E}">
        <p14:creationId xmlns:p14="http://schemas.microsoft.com/office/powerpoint/2010/main" val="39537201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724128" y="274638"/>
            <a:ext cx="2962672" cy="6034682"/>
          </a:xfrm>
        </p:spPr>
        <p:txBody>
          <a:bodyPr/>
          <a:lstStyle/>
          <a:p>
            <a:r>
              <a:rPr lang="it-IT" b="1" dirty="0" smtClean="0">
                <a:solidFill>
                  <a:srgbClr val="FFFF00"/>
                </a:solidFill>
              </a:rPr>
              <a:t>Aldo Moro</a:t>
            </a:r>
            <a:endParaRPr lang="it-IT" b="1" dirty="0">
              <a:solidFill>
                <a:srgbClr val="FFFF00"/>
              </a:solidFill>
            </a:endParaRPr>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8651" y="0"/>
            <a:ext cx="5327445" cy="6783613"/>
          </a:xfrm>
        </p:spPr>
      </p:pic>
    </p:spTree>
    <p:extLst>
      <p:ext uri="{BB962C8B-B14F-4D97-AF65-F5344CB8AC3E}">
        <p14:creationId xmlns:p14="http://schemas.microsoft.com/office/powerpoint/2010/main" val="35753832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solidFill>
                  <a:srgbClr val="FFFF00"/>
                </a:solidFill>
                <a:latin typeface="Engravers MT" pitchFamily="18" charset="0"/>
              </a:rPr>
              <a:t>Non abbiate paura </a:t>
            </a:r>
            <a:br>
              <a:rPr lang="it-IT" dirty="0" smtClean="0">
                <a:solidFill>
                  <a:srgbClr val="FFFF00"/>
                </a:solidFill>
                <a:latin typeface="Engravers MT" pitchFamily="18" charset="0"/>
              </a:rPr>
            </a:br>
            <a:r>
              <a:rPr lang="it-IT" dirty="0" smtClean="0">
                <a:solidFill>
                  <a:srgbClr val="FFFF00"/>
                </a:solidFill>
                <a:latin typeface="Engravers MT" pitchFamily="18" charset="0"/>
              </a:rPr>
              <a:t>di essere SANTI!!!</a:t>
            </a:r>
            <a:endParaRPr lang="it-IT" dirty="0">
              <a:solidFill>
                <a:srgbClr val="FFFF00"/>
              </a:solidFill>
              <a:latin typeface="Engravers MT" pitchFamily="18" charset="0"/>
            </a:endParaRPr>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43808" y="1556792"/>
            <a:ext cx="3677136" cy="5184575"/>
          </a:xfrm>
        </p:spPr>
      </p:pic>
    </p:spTree>
    <p:extLst>
      <p:ext uri="{BB962C8B-B14F-4D97-AF65-F5344CB8AC3E}">
        <p14:creationId xmlns:p14="http://schemas.microsoft.com/office/powerpoint/2010/main" val="36037581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6236" y="260648"/>
            <a:ext cx="8718252" cy="6409261"/>
          </a:xfrm>
        </p:spPr>
      </p:pic>
    </p:spTree>
    <p:extLst>
      <p:ext uri="{BB962C8B-B14F-4D97-AF65-F5344CB8AC3E}">
        <p14:creationId xmlns:p14="http://schemas.microsoft.com/office/powerpoint/2010/main" val="11553443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egnaposto contenuto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7504" y="548680"/>
            <a:ext cx="8813348" cy="5695626"/>
          </a:xfrm>
        </p:spPr>
      </p:pic>
    </p:spTree>
    <p:extLst>
      <p:ext uri="{BB962C8B-B14F-4D97-AF65-F5344CB8AC3E}">
        <p14:creationId xmlns:p14="http://schemas.microsoft.com/office/powerpoint/2010/main" val="15240563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6106690"/>
          </a:xfrm>
        </p:spPr>
        <p:txBody>
          <a:bodyPr>
            <a:noAutofit/>
          </a:bodyPr>
          <a:lstStyle/>
          <a:p>
            <a:r>
              <a:rPr lang="it-IT" sz="7200" dirty="0" smtClean="0">
                <a:solidFill>
                  <a:srgbClr val="FFFF00"/>
                </a:solidFill>
              </a:rPr>
              <a:t>In questa storia, </a:t>
            </a:r>
            <a:br>
              <a:rPr lang="it-IT" sz="7200" dirty="0" smtClean="0">
                <a:solidFill>
                  <a:srgbClr val="FFFF00"/>
                </a:solidFill>
              </a:rPr>
            </a:br>
            <a:r>
              <a:rPr lang="it-IT" sz="7200" dirty="0" smtClean="0">
                <a:solidFill>
                  <a:srgbClr val="FFC000"/>
                </a:solidFill>
              </a:rPr>
              <a:t>lunga più di 140 anni</a:t>
            </a:r>
            <a:r>
              <a:rPr lang="it-IT" sz="7200" dirty="0" smtClean="0">
                <a:solidFill>
                  <a:srgbClr val="FFFF00"/>
                </a:solidFill>
              </a:rPr>
              <a:t>,</a:t>
            </a:r>
            <a:br>
              <a:rPr lang="it-IT" sz="7200" dirty="0" smtClean="0">
                <a:solidFill>
                  <a:srgbClr val="FFFF00"/>
                </a:solidFill>
              </a:rPr>
            </a:br>
            <a:r>
              <a:rPr lang="it-IT" sz="7200" dirty="0" smtClean="0">
                <a:solidFill>
                  <a:srgbClr val="FFFF00"/>
                </a:solidFill>
              </a:rPr>
              <a:t>c’entri anche</a:t>
            </a:r>
            <a:br>
              <a:rPr lang="it-IT" sz="7200" dirty="0" smtClean="0">
                <a:solidFill>
                  <a:srgbClr val="FFFF00"/>
                </a:solidFill>
              </a:rPr>
            </a:br>
            <a:r>
              <a:rPr lang="it-IT" sz="7200" dirty="0" smtClean="0">
                <a:solidFill>
                  <a:srgbClr val="FF0000"/>
                </a:solidFill>
              </a:rPr>
              <a:t>TU</a:t>
            </a:r>
            <a:endParaRPr lang="it-IT" sz="7200" dirty="0">
              <a:solidFill>
                <a:srgbClr val="FF0000"/>
              </a:solidFill>
            </a:endParaRPr>
          </a:p>
        </p:txBody>
      </p:sp>
    </p:spTree>
    <p:extLst>
      <p:ext uri="{BB962C8B-B14F-4D97-AF65-F5344CB8AC3E}">
        <p14:creationId xmlns:p14="http://schemas.microsoft.com/office/powerpoint/2010/main" val="21714045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7" y="260648"/>
            <a:ext cx="8352928" cy="6381328"/>
          </a:xfrm>
        </p:spPr>
      </p:pic>
    </p:spTree>
    <p:extLst>
      <p:ext uri="{BB962C8B-B14F-4D97-AF65-F5344CB8AC3E}">
        <p14:creationId xmlns:p14="http://schemas.microsoft.com/office/powerpoint/2010/main" val="1778248103"/>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142</TotalTime>
  <Words>144</Words>
  <Application>Microsoft Office PowerPoint</Application>
  <PresentationFormat>Presentazione su schermo (4:3)</PresentationFormat>
  <Paragraphs>43</Paragraphs>
  <Slides>47</Slides>
  <Notes>0</Notes>
  <HiddenSlides>0</HiddenSlides>
  <MMClips>0</MMClips>
  <ScaleCrop>false</ScaleCrop>
  <HeadingPairs>
    <vt:vector size="4" baseType="variant">
      <vt:variant>
        <vt:lpstr>Tema</vt:lpstr>
      </vt:variant>
      <vt:variant>
        <vt:i4>1</vt:i4>
      </vt:variant>
      <vt:variant>
        <vt:lpstr>Titoli diapositive</vt:lpstr>
      </vt:variant>
      <vt:variant>
        <vt:i4>47</vt:i4>
      </vt:variant>
    </vt:vector>
  </HeadingPairs>
  <TitlesOfParts>
    <vt:vector size="48" baseType="lpstr">
      <vt:lpstr>Tema di Office</vt:lpstr>
      <vt:lpstr>ACI STORY</vt:lpstr>
      <vt:lpstr>Mario  Fani</vt:lpstr>
      <vt:lpstr>Giovanni Acquaderni</vt:lpstr>
      <vt:lpstr>Società della Gioventù Cattolica</vt:lpstr>
      <vt:lpstr>Preghiera - Azione Sacrificio - Studio</vt:lpstr>
      <vt:lpstr>Pio IX  il 2 maggio 1868 approva  la Società della gioventù Cattolica</vt:lpstr>
      <vt:lpstr>1908   viene fondata l'«Unione  fra le Donne Cattoliche Italiane»  ad opera di  Maria Cristina Giustiniani Bandini</vt:lpstr>
      <vt:lpstr>Presentazione standard di PowerPoint</vt:lpstr>
      <vt:lpstr>GIUSEPPE TONIOLO </vt:lpstr>
      <vt:lpstr>1909   Vincenzo Ottorino Gentiloni  riceve da Pio X l'incarico di dirigere l'«Unione Elettorale Cattolica Italiana» </vt:lpstr>
      <vt:lpstr>Presentazione standard di PowerPoint</vt:lpstr>
      <vt:lpstr>Luigi Sturzo è nominato da papa Benedetto XV Segretario della Giunta centrale di AC</vt:lpstr>
      <vt:lpstr>1918  nasce la   Gioventù Femminile di Azione Cattolica   per iniziativa di  Armida Barelli</vt:lpstr>
      <vt:lpstr>1919 don Luigi Sturzo fonda il partito Popolare Italiano per riunire i voti dell’elettorato cattolico e contrastare il crescente strapotere del partito Fascista  di Benito Mussolini</vt:lpstr>
      <vt:lpstr>Il 9 aprile del 1928  Mussolini decreta lo scioglimento  di tutte le associazioni non fasciste</vt:lpstr>
      <vt:lpstr>Il Vaticano non accetta  lo scioglimento dei circoli di AC Mussolini è costretto  per non compromettere la stabilità dei Patti lateranensi  ad escludere dal divieto  l'Azione Cattolica  "pupilla degli occhi" del Papa</vt:lpstr>
      <vt:lpstr>29 maggio 1931  la polizia fascista sequestra i circoli cattolici:  si imputa all'Azione Cattolica di tenere adunanze «cospiratrici»  </vt:lpstr>
      <vt:lpstr>29 giugno 1931  Pio XI pubblica l'enciclica  Non Abbiamo Bisogno  con la quale condanna il fascismo come dottrina totalitaria e dichiara illecito il giuramento di fedeltà al duce</vt:lpstr>
      <vt:lpstr>L'Azione Cattolica  conosce un momento di grande espansione nel secondo dopoguerra grazie all'impegno di Papa Pio XII</vt:lpstr>
      <vt:lpstr>In occasione delle elezioni del 1948 vengono fondati, su mandato di Papa Pio XII, i "Comitati Civici". Organizzati da Luigi Gedda allo scopo di mobilitare le forze cattoliche per il delicato impegno elettorale, i Comitati risultano decisivi per evitare la vittoria elettorale della sinistra</vt:lpstr>
      <vt:lpstr>L'AC di LUIGI GEDDA conta due milioni e mezzo di iscritti</vt:lpstr>
      <vt:lpstr>Carlo Carretto</vt:lpstr>
      <vt:lpstr>Lo spirito di rinnovamento  seguito al Concilio Vaticano II  porta nel 1964 alla nomina di Vittorio Bachelet  a Presidente della Giunta Centrale di Azione Cattolica</vt:lpstr>
      <vt:lpstr>Presentazione standard di PowerPoint</vt:lpstr>
      <vt:lpstr>1969 l’ACI rinnova il suo Statuto e viene organizzata in due Settori, uno per i giovani e uno per gli adulti, al posto dei precedenti quattro Rami (Gioventù Maschile, Gioventù Femminile, Unione Donne, Unione Uomini), mentre le Sezioni minori sono sostituite con l'unica struttura dell'Azione Cattolica dei Ragazzi (ACR)</vt:lpstr>
      <vt:lpstr>Presentazione standard di PowerPoint</vt:lpstr>
      <vt:lpstr>Mario Agnes</vt:lpstr>
      <vt:lpstr>Alberto Monticone</vt:lpstr>
      <vt:lpstr>Raffaele Cananzi</vt:lpstr>
      <vt:lpstr>Giuseppe Gervasio</vt:lpstr>
      <vt:lpstr>Paola Bignardi</vt:lpstr>
      <vt:lpstr>Luigi Alici</vt:lpstr>
      <vt:lpstr>Franco Miano</vt:lpstr>
      <vt:lpstr>La storia dell’ACI  è una di santità…  la storia  di uomini e donne   «fatti per il bene»</vt:lpstr>
      <vt:lpstr>Pier   Giorgio   Frassati</vt:lpstr>
      <vt:lpstr>Presentazione standard di PowerPoint</vt:lpstr>
      <vt:lpstr>Gino Pistoni</vt:lpstr>
      <vt:lpstr>Presentazione standard di PowerPoint</vt:lpstr>
      <vt:lpstr>Nennolina</vt:lpstr>
      <vt:lpstr>Gianna Beretta Molla</vt:lpstr>
      <vt:lpstr>Giorgio  La Pira</vt:lpstr>
      <vt:lpstr>Aldo Moro</vt:lpstr>
      <vt:lpstr>Non abbiate paura  di essere SANTI!!!</vt:lpstr>
      <vt:lpstr>Presentazione standard di PowerPoint</vt:lpstr>
      <vt:lpstr>Presentazione standard di PowerPoint</vt:lpstr>
      <vt:lpstr>In questa storia,  lunga più di 140 anni, c’entri anche TU</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ACI STORY</dc:title>
  <dc:creator>Margherita Marchese</dc:creator>
  <cp:lastModifiedBy>user</cp:lastModifiedBy>
  <cp:revision>43</cp:revision>
  <dcterms:created xsi:type="dcterms:W3CDTF">2011-08-06T09:08:36Z</dcterms:created>
  <dcterms:modified xsi:type="dcterms:W3CDTF">2012-03-14T18:09:12Z</dcterms:modified>
</cp:coreProperties>
</file>